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046" r:id="rId5"/>
    <p:sldMasterId id="2147484146" r:id="rId6"/>
  </p:sldMasterIdLst>
  <p:notesMasterIdLst>
    <p:notesMasterId r:id="rId53"/>
  </p:notesMasterIdLst>
  <p:handoutMasterIdLst>
    <p:handoutMasterId r:id="rId54"/>
  </p:handoutMasterIdLst>
  <p:sldIdLst>
    <p:sldId id="901" r:id="rId7"/>
    <p:sldId id="913" r:id="rId8"/>
    <p:sldId id="918" r:id="rId9"/>
    <p:sldId id="915" r:id="rId10"/>
    <p:sldId id="917" r:id="rId11"/>
    <p:sldId id="916" r:id="rId12"/>
    <p:sldId id="919" r:id="rId13"/>
    <p:sldId id="921" r:id="rId14"/>
    <p:sldId id="922" r:id="rId15"/>
    <p:sldId id="923" r:id="rId16"/>
    <p:sldId id="924" r:id="rId17"/>
    <p:sldId id="925" r:id="rId18"/>
    <p:sldId id="926" r:id="rId19"/>
    <p:sldId id="927" r:id="rId20"/>
    <p:sldId id="963" r:id="rId21"/>
    <p:sldId id="964" r:id="rId22"/>
    <p:sldId id="930" r:id="rId23"/>
    <p:sldId id="931" r:id="rId24"/>
    <p:sldId id="932" r:id="rId25"/>
    <p:sldId id="933" r:id="rId26"/>
    <p:sldId id="934" r:id="rId27"/>
    <p:sldId id="935" r:id="rId28"/>
    <p:sldId id="936" r:id="rId29"/>
    <p:sldId id="937" r:id="rId30"/>
    <p:sldId id="938" r:id="rId31"/>
    <p:sldId id="939" r:id="rId32"/>
    <p:sldId id="940" r:id="rId33"/>
    <p:sldId id="941" r:id="rId34"/>
    <p:sldId id="942" r:id="rId35"/>
    <p:sldId id="943" r:id="rId36"/>
    <p:sldId id="944" r:id="rId37"/>
    <p:sldId id="945" r:id="rId38"/>
    <p:sldId id="946" r:id="rId39"/>
    <p:sldId id="948" r:id="rId40"/>
    <p:sldId id="949" r:id="rId41"/>
    <p:sldId id="950" r:id="rId42"/>
    <p:sldId id="951" r:id="rId43"/>
    <p:sldId id="954" r:id="rId44"/>
    <p:sldId id="955" r:id="rId45"/>
    <p:sldId id="958" r:id="rId46"/>
    <p:sldId id="957" r:id="rId47"/>
    <p:sldId id="959" r:id="rId48"/>
    <p:sldId id="960" r:id="rId49"/>
    <p:sldId id="961" r:id="rId50"/>
    <p:sldId id="962" r:id="rId51"/>
    <p:sldId id="902"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3">
          <p15:clr>
            <a:srgbClr val="A4A3A4"/>
          </p15:clr>
        </p15:guide>
        <p15:guide id="9" orient="horz" pos="3566">
          <p15:clr>
            <a:srgbClr val="A4A3A4"/>
          </p15:clr>
        </p15:guide>
        <p15:guide id="10" pos="128">
          <p15:clr>
            <a:srgbClr val="A4A3A4"/>
          </p15:clr>
        </p15:guide>
        <p15:guide id="11" pos="1767">
          <p15:clr>
            <a:srgbClr val="A4A3A4"/>
          </p15:clr>
        </p15:guide>
        <p15:guide id="12" pos="7554">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lary Colloff" initials="H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42AC"/>
    <a:srgbClr val="FF9900"/>
    <a:srgbClr val="2D82FF"/>
    <a:srgbClr val="00188F"/>
    <a:srgbClr val="969696"/>
    <a:srgbClr val="0088EE"/>
    <a:srgbClr val="D2D2D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3474" autoAdjust="0"/>
  </p:normalViewPr>
  <p:slideViewPr>
    <p:cSldViewPr snapToGrid="0">
      <p:cViewPr varScale="1">
        <p:scale>
          <a:sx n="67" d="100"/>
          <a:sy n="67" d="100"/>
        </p:scale>
        <p:origin x="690" y="54"/>
      </p:cViewPr>
      <p:guideLst>
        <p:guide orient="horz" pos="142"/>
        <p:guide orient="horz" pos="4176"/>
        <p:guide orient="horz" pos="912"/>
        <p:guide orient="horz" pos="1197"/>
        <p:guide orient="horz" pos="1957"/>
        <p:guide orient="horz" pos="2723"/>
        <p:guide orient="horz" pos="2159"/>
        <p:guide orient="horz" pos="3863"/>
        <p:guide orient="horz" pos="3566"/>
        <p:guide pos="128"/>
        <p:guide pos="1767"/>
        <p:guide pos="7554"/>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05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Office365</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2/13/2017</a:t>
            </a:fld>
            <a:endParaRPr lang="en-US" dirty="0"/>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2/13/2017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Office365</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6969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a:t>
            </a:r>
            <a:r>
              <a:rPr lang="en-US" dirty="0" err="1" smtClean="0"/>
              <a:t>Ti</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179" y="130629"/>
            <a:ext cx="1553029" cy="1553029"/>
          </a:xfrm>
          <a:prstGeom prst="ellipse">
            <a:avLst/>
          </a:prstGeom>
          <a:ln>
            <a:noFill/>
          </a:ln>
          <a:effectLst>
            <a:glow rad="228600">
              <a:schemeClr val="bg1"/>
            </a:glow>
            <a:softEdge rad="31750"/>
          </a:effectLst>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5426154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9842" y="5033094"/>
            <a:ext cx="5432229" cy="1881715"/>
          </a:xfrm>
          <a:prstGeom prst="rect">
            <a:avLst/>
          </a:prstGeom>
        </p:spPr>
      </p:pic>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87059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75201889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8913887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2562229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636877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3"/>
            <a:ext cx="10237786"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7"/>
            <a:ext cx="10237786"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2" descr="C:\Users\petern\Desktop\Design Stuff\Icons\Microsoft logos\Ofc365_Wht_D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881257" y="5420326"/>
            <a:ext cx="4161702" cy="1437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990" y="426883"/>
            <a:ext cx="1015411" cy="1015411"/>
          </a:xfrm>
          <a:prstGeom prst="rect">
            <a:avLst/>
          </a:prstGeom>
          <a:effectLst>
            <a:glow rad="139700">
              <a:schemeClr val="bg1">
                <a:alpha val="40000"/>
              </a:schemeClr>
            </a:glow>
          </a:effectLst>
        </p:spPr>
      </p:pic>
    </p:spTree>
    <p:extLst>
      <p:ext uri="{BB962C8B-B14F-4D97-AF65-F5344CB8AC3E}">
        <p14:creationId xmlns:p14="http://schemas.microsoft.com/office/powerpoint/2010/main" val="226410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463055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399"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6" cy="914096"/>
          </a:xfrm>
        </p:spPr>
        <p:txBody>
          <a:bodyPr wrap="square" anchor="b">
            <a:noAutofit/>
          </a:bodyPr>
          <a:lstStyle>
            <a:lvl1pPr marL="0" indent="0">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3844593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0"/>
            <a:ext cx="11149013" cy="1975927"/>
          </a:xfrm>
          <a:prstGeom prst="rect">
            <a:avLst/>
          </a:prstGeom>
        </p:spPr>
        <p:txBody>
          <a:bodyPr/>
          <a:lstStyle>
            <a:lvl1pPr marL="0" indent="0">
              <a:spcBef>
                <a:spcPts val="2396"/>
              </a:spcBef>
              <a:buNone/>
              <a:defRPr sz="4000">
                <a:solidFill>
                  <a:schemeClr val="tx2">
                    <a:alpha val="99000"/>
                  </a:schemeClr>
                </a:soli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2" name="Rectangle 1"/>
          <p:cNvSpPr/>
          <p:nvPr userDrawn="1"/>
        </p:nvSpPr>
        <p:spPr bwMode="auto">
          <a:xfrm>
            <a:off x="9857985" y="5862183"/>
            <a:ext cx="1157706" cy="8400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solidFill>
                <a:srgbClr val="FFFFFF"/>
              </a:soli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08056287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0"/>
            <a:ext cx="11149013"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434" indent="0">
              <a:buNone/>
              <a:defRPr sz="2000">
                <a:gradFill>
                  <a:gsLst>
                    <a:gs pos="100000">
                      <a:schemeClr val="bg2"/>
                    </a:gs>
                    <a:gs pos="0">
                      <a:schemeClr val="bg2"/>
                    </a:gs>
                  </a:gsLst>
                  <a:lin ang="5400000" scaled="0"/>
                </a:gradFill>
              </a:defRPr>
            </a:lvl3pPr>
            <a:lvl4pPr marL="456530" indent="0">
              <a:buNone/>
              <a:defRPr sz="2000">
                <a:gradFill>
                  <a:gsLst>
                    <a:gs pos="100000">
                      <a:schemeClr val="bg2"/>
                    </a:gs>
                    <a:gs pos="0">
                      <a:schemeClr val="bg2"/>
                    </a:gs>
                  </a:gsLst>
                  <a:lin ang="5400000" scaled="0"/>
                </a:gradFill>
              </a:defRPr>
            </a:lvl4pPr>
            <a:lvl5pPr marL="692721" indent="0">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98242193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83984337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1"/>
            <a:ext cx="5394960" cy="2462213"/>
          </a:xfrm>
        </p:spPr>
        <p:txBody>
          <a:bodyPr/>
          <a:lstStyle>
            <a:lvl1pPr marL="0" indent="0">
              <a:spcBef>
                <a:spcPts val="1198"/>
              </a:spcBef>
              <a:buNone/>
              <a:defRPr sz="4000">
                <a:solidFill>
                  <a:schemeClr val="tx2">
                    <a:alpha val="99000"/>
                  </a:schemeClr>
                </a:solidFill>
                <a:latin typeface="+mj-lt"/>
              </a:defRPr>
            </a:lvl1pPr>
            <a:lvl2pPr marL="0" indent="0">
              <a:buNone/>
              <a:defRPr sz="2000"/>
            </a:lvl2pPr>
            <a:lvl3pPr marL="233021" indent="0">
              <a:buNone/>
              <a:defRPr sz="2000"/>
            </a:lvl3pPr>
            <a:lvl4pPr marL="456530" indent="0">
              <a:buNone/>
              <a:defRPr sz="2000"/>
            </a:lvl4pPr>
            <a:lvl5pPr marL="692721"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198"/>
              </a:spcBef>
              <a:buNone/>
              <a:defRPr lang="en-US" sz="4000" kern="1200" spc="-71" baseline="0" dirty="0" smtClean="0">
                <a:solidFill>
                  <a:schemeClr val="tx2">
                    <a:alpha val="99000"/>
                  </a:schemeClr>
                </a:soli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3792664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1"/>
            <a:ext cx="5394960"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021" indent="0">
              <a:buNone/>
              <a:defRPr sz="2000">
                <a:gradFill>
                  <a:gsLst>
                    <a:gs pos="1000">
                      <a:schemeClr val="bg2"/>
                    </a:gs>
                    <a:gs pos="98000">
                      <a:schemeClr val="bg2"/>
                    </a:gs>
                  </a:gsLst>
                  <a:lin ang="5400000" scaled="0"/>
                </a:gradFill>
              </a:defRPr>
            </a:lvl3pPr>
            <a:lvl4pPr marL="456530" indent="0">
              <a:buNone/>
              <a:defRPr sz="2000">
                <a:gradFill>
                  <a:gsLst>
                    <a:gs pos="1000">
                      <a:schemeClr val="bg2"/>
                    </a:gs>
                    <a:gs pos="98000">
                      <a:schemeClr val="bg2"/>
                    </a:gs>
                  </a:gsLst>
                  <a:lin ang="5400000" scaled="0"/>
                </a:gradFill>
              </a:defRPr>
            </a:lvl4pPr>
            <a:lvl5pPr marL="692721"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8877825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1" y="1447801"/>
            <a:ext cx="5394960" cy="2351413"/>
          </a:xfrm>
        </p:spPr>
        <p:txBody>
          <a:bodyPr>
            <a:spAutoFit/>
          </a:bodyPr>
          <a:lstStyle>
            <a:lvl1pPr marL="291671" indent="-291671">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defRPr sz="2000"/>
            </a:lvl2pPr>
            <a:lvl3pPr marL="684795" indent="-164858">
              <a:tabLst/>
              <a:defRPr sz="2000"/>
            </a:lvl3pPr>
            <a:lvl4pPr marL="862333" indent="-177539">
              <a:defRPr/>
            </a:lvl4pPr>
            <a:lvl5pPr marL="1027191" indent="-16485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720745"/>
          </a:xfrm>
        </p:spPr>
        <p:txBody>
          <a:bodyPr>
            <a:spAutoFit/>
          </a:bodyPr>
          <a:lstStyle>
            <a:lvl1pPr marL="339227" indent="-339227">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0008509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700" y="1447802"/>
            <a:ext cx="5433532" cy="1661993"/>
          </a:xfrm>
          <a:prstGeom prst="rect">
            <a:avLst/>
          </a:prstGeom>
        </p:spPr>
        <p:txBody>
          <a:bodyPr>
            <a:noAutofit/>
          </a:bodyPr>
          <a:lstStyle>
            <a:lvl1pPr marL="0" indent="0">
              <a:buNone/>
              <a:defRPr sz="4000" b="0" cap="none" baseline="0">
                <a:solidFill>
                  <a:schemeClr val="tx2">
                    <a:alpha val="99000"/>
                  </a:schemeClr>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7"/>
            <a:ext cx="5484741"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solidFill>
                  <a:schemeClr val="tx2">
                    <a:alpha val="99000"/>
                  </a:schemeClr>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86595840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4" y="0"/>
            <a:ext cx="5980111"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700" y="1447802"/>
            <a:ext cx="5433532" cy="1178443"/>
          </a:xfrm>
          <a:prstGeom prst="rect">
            <a:avLst/>
          </a:prstGeom>
        </p:spPr>
        <p:txBody>
          <a:bodyPr>
            <a:noAutofit/>
          </a:bodyPr>
          <a:lstStyle>
            <a:lvl1pPr marL="0" indent="0">
              <a:buNone/>
              <a:defRPr sz="4000" b="0" cap="none" baseline="0">
                <a:solidFill>
                  <a:schemeClr val="tx2">
                    <a:alpha val="99000"/>
                  </a:schemeClr>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1" y="2734987"/>
            <a:ext cx="5444165"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36595614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2"/>
            <a:ext cx="5433532" cy="1178443"/>
          </a:xfrm>
          <a:prstGeom prst="rect">
            <a:avLst/>
          </a:prstGeom>
        </p:spPr>
        <p:txBody>
          <a:bodyPr>
            <a:noAutofit/>
          </a:bodyPr>
          <a:lstStyle>
            <a:lvl1pPr marL="0" indent="0">
              <a:buNone/>
              <a:defRPr sz="4000" b="0" cap="none" baseline="0">
                <a:solidFill>
                  <a:schemeClr val="tx2">
                    <a:alpha val="99000"/>
                  </a:schemeClr>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2" y="2734987"/>
            <a:ext cx="5444165"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1" cy="6858000"/>
          </a:xfrm>
        </p:spPr>
        <p:txBody>
          <a:bodyPr lIns="182611"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6599250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3" y="0"/>
            <a:ext cx="59864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2"/>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7"/>
            <a:ext cx="5484741"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0607465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4" y="0"/>
            <a:ext cx="5980111"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2"/>
            <a:ext cx="5433532"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7"/>
            <a:ext cx="5444165"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85994834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4" y="0"/>
            <a:ext cx="622141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2"/>
            <a:ext cx="5433532"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2" y="2734987"/>
            <a:ext cx="5444165"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1" cy="6858000"/>
          </a:xfrm>
        </p:spPr>
        <p:txBody>
          <a:bodyPr lIns="182611"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95822878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5"/>
            <a:ext cx="11152189"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2"/>
            <a:ext cx="11152189"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345250100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alpha val="99000"/>
                  </a:schemeClr>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2659" y="5776682"/>
            <a:ext cx="1015411" cy="1015411"/>
          </a:xfrm>
          <a:prstGeom prst="rect">
            <a:avLst/>
          </a:prstGeom>
        </p:spPr>
      </p:pic>
    </p:spTree>
    <p:extLst>
      <p:ext uri="{BB962C8B-B14F-4D97-AF65-F5344CB8AC3E}">
        <p14:creationId xmlns:p14="http://schemas.microsoft.com/office/powerpoint/2010/main" val="43853454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67307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alpha val="99000"/>
                  </a:schemeClr>
                </a:solidFill>
              </a:defRPr>
            </a:lvl1pPr>
          </a:lstStyle>
          <a:p>
            <a:r>
              <a:rPr lang="en-US" dirty="0" smtClean="0"/>
              <a:t>Slide for Developer Code</a:t>
            </a:r>
            <a:endParaRPr lang="en-US" dirty="0"/>
          </a:p>
        </p:txBody>
      </p:sp>
      <p:sp>
        <p:nvSpPr>
          <p:cNvPr id="3" name="Rectangle 2"/>
          <p:cNvSpPr/>
          <p:nvPr userDrawn="1"/>
        </p:nvSpPr>
        <p:spPr bwMode="hidden">
          <a:xfrm>
            <a:off x="0"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1"/>
            <a:ext cx="11152189"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933632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9"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88826"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560751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2"/>
            <a:ext cx="2844059" cy="365125"/>
          </a:xfrm>
          <a:prstGeom prst="rect">
            <a:avLst/>
          </a:prstGeom>
        </p:spPr>
        <p:txBody>
          <a:bodyPr/>
          <a:lstStyle/>
          <a:p>
            <a:pPr defTabSz="913022"/>
            <a:fld id="{82F8EFE6-5F27-3148-9CDD-168AFF0DAE3C}" type="datetimeFigureOut">
              <a:rPr lang="en-US" sz="1900" smtClean="0">
                <a:solidFill>
                  <a:srgbClr val="000000"/>
                </a:solidFill>
              </a:rPr>
              <a:pPr defTabSz="913022"/>
              <a:t>2/13/2017</a:t>
            </a:fld>
            <a:endParaRPr lang="en-US" sz="1900" dirty="0">
              <a:solidFill>
                <a:srgbClr val="000000"/>
              </a:solidFill>
            </a:endParaRPr>
          </a:p>
        </p:txBody>
      </p:sp>
      <p:sp>
        <p:nvSpPr>
          <p:cNvPr id="5" name="Footer Placeholder 4"/>
          <p:cNvSpPr>
            <a:spLocks noGrp="1"/>
          </p:cNvSpPr>
          <p:nvPr>
            <p:ph type="ftr" sz="quarter" idx="11"/>
          </p:nvPr>
        </p:nvSpPr>
        <p:spPr>
          <a:xfrm>
            <a:off x="4164516" y="6356352"/>
            <a:ext cx="3859795" cy="365125"/>
          </a:xfrm>
          <a:prstGeom prst="rect">
            <a:avLst/>
          </a:prstGeom>
        </p:spPr>
        <p:txBody>
          <a:bodyPr/>
          <a:lstStyle/>
          <a:p>
            <a:pPr defTabSz="913022"/>
            <a:endParaRPr lang="en-US" sz="1900" dirty="0">
              <a:solidFill>
                <a:srgbClr val="000000"/>
              </a:solidFill>
            </a:endParaRPr>
          </a:p>
        </p:txBody>
      </p:sp>
      <p:sp>
        <p:nvSpPr>
          <p:cNvPr id="6" name="Slide Number Placeholder 5"/>
          <p:cNvSpPr>
            <a:spLocks noGrp="1"/>
          </p:cNvSpPr>
          <p:nvPr>
            <p:ph type="sldNum" sz="quarter" idx="12"/>
          </p:nvPr>
        </p:nvSpPr>
        <p:spPr>
          <a:xfrm>
            <a:off x="8735325" y="6356352"/>
            <a:ext cx="2844059" cy="365125"/>
          </a:xfrm>
          <a:prstGeom prst="rect">
            <a:avLst/>
          </a:prstGeom>
        </p:spPr>
        <p:txBody>
          <a:bodyPr/>
          <a:lstStyle/>
          <a:p>
            <a:pPr defTabSz="913022"/>
            <a:fld id="{9E5508FC-C899-7045-891D-148AB2183D9A}" type="slidenum">
              <a:rPr lang="en-US" sz="1900" smtClean="0">
                <a:solidFill>
                  <a:srgbClr val="000000"/>
                </a:solidFill>
              </a:rPr>
              <a:pPr defTabSz="913022"/>
              <a:t>‹#›</a:t>
            </a:fld>
            <a:endParaRPr lang="en-US" sz="1900" dirty="0">
              <a:solidFill>
                <a:srgbClr val="000000"/>
              </a:solidFill>
            </a:endParaRPr>
          </a:p>
        </p:txBody>
      </p:sp>
    </p:spTree>
    <p:extLst>
      <p:ext uri="{BB962C8B-B14F-4D97-AF65-F5344CB8AC3E}">
        <p14:creationId xmlns:p14="http://schemas.microsoft.com/office/powerpoint/2010/main" val="32437380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7765" cy="2438400"/>
          </a:xfrm>
          <a:prstGeom prst="rect">
            <a:avLst/>
          </a:prstGeom>
          <a:solidFill>
            <a:srgbClr val="0A5BBA">
              <a:alpha val="89804"/>
            </a:srgbClr>
          </a:solidFill>
        </p:spPr>
        <p:txBody>
          <a:bodyPr lIns="182880" tIns="91440" rIns="91440" bIns="91440">
            <a:normAutofit/>
          </a:bodyPr>
          <a:lstStyle>
            <a:lvl1pPr>
              <a:defRPr sz="2666" baseline="0">
                <a:solidFill>
                  <a:schemeClr val="bg1"/>
                </a:solidFill>
                <a:latin typeface="+mn-lt"/>
              </a:defRPr>
            </a:lvl1pPr>
          </a:lstStyle>
          <a:p>
            <a:pPr lvl="0"/>
            <a:endParaRPr lang="en-US" dirty="0" smtClean="0"/>
          </a:p>
        </p:txBody>
      </p:sp>
      <p:sp>
        <p:nvSpPr>
          <p:cNvPr id="4" name="Slide Number Placeholder 2"/>
          <p:cNvSpPr>
            <a:spLocks noGrp="1"/>
          </p:cNvSpPr>
          <p:nvPr>
            <p:ph type="sldNum" sz="quarter" idx="11"/>
          </p:nvPr>
        </p:nvSpPr>
        <p:spPr>
          <a:xfrm>
            <a:off x="9040045" y="6356351"/>
            <a:ext cx="2844059" cy="365125"/>
          </a:xfrm>
          <a:prstGeom prst="rect">
            <a:avLst/>
          </a:prstGeom>
        </p:spPr>
        <p:txBody>
          <a:bodyPr/>
          <a:lstStyle>
            <a:lvl1pPr>
              <a:defRPr sz="1066">
                <a:solidFill>
                  <a:schemeClr val="tx1"/>
                </a:solidFill>
              </a:defRPr>
            </a:lvl1pPr>
          </a:lstStyle>
          <a:p>
            <a:fld id="{74A398B2-5A34-1A4A-811E-F4027282568C}" type="slidenum">
              <a:rPr lang="en-US" smtClean="0"/>
              <a:pPr/>
              <a:t>‹#›</a:t>
            </a:fld>
            <a:endParaRPr lang="en-US" dirty="0"/>
          </a:p>
        </p:txBody>
      </p:sp>
      <p:sp>
        <p:nvSpPr>
          <p:cNvPr id="5" name="Content Placeholder 2"/>
          <p:cNvSpPr>
            <a:spLocks noGrp="1"/>
          </p:cNvSpPr>
          <p:nvPr>
            <p:ph idx="1"/>
          </p:nvPr>
        </p:nvSpPr>
        <p:spPr>
          <a:xfrm>
            <a:off x="2437765" y="1219200"/>
            <a:ext cx="9141619" cy="4876800"/>
          </a:xfrm>
          <a:noFill/>
        </p:spPr>
        <p:txBody>
          <a:bodyPr lIns="182880" tIns="91440" rIns="91440" bIns="91440">
            <a:normAutofit/>
          </a:bodyPr>
          <a:lstStyle>
            <a:lvl1pPr marL="304724" indent="-304724">
              <a:lnSpc>
                <a:spcPct val="100000"/>
              </a:lnSpc>
              <a:buFont typeface="Arial" pitchFamily="34" charset="0"/>
              <a:buChar char="•"/>
              <a:defRPr/>
            </a:lvl1pPr>
            <a:lvl2pPr marL="609448" indent="-300492">
              <a:lnSpc>
                <a:spcPct val="100000"/>
              </a:lnSpc>
              <a:buFont typeface="Arial" pitchFamily="34" charset="0"/>
              <a:buChar char="•"/>
              <a:defRPr/>
            </a:lvl2pPr>
            <a:lvl3pPr marL="914171" indent="-304724">
              <a:lnSpc>
                <a:spcPct val="100000"/>
              </a:lnSpc>
              <a:buFont typeface="Arial" pitchFamily="34" charset="0"/>
              <a:buChar char="•"/>
              <a:defRPr/>
            </a:lvl3pPr>
            <a:lvl4pPr marL="1218895" indent="-304724">
              <a:lnSpc>
                <a:spcPct val="100000"/>
              </a:lnSpc>
              <a:buFont typeface="Arial" pitchFamily="34" charset="0"/>
              <a:buChar char="•"/>
              <a:defRPr/>
            </a:lvl4pPr>
            <a:lvl5pPr marL="1523619" indent="-304724">
              <a:lnSpc>
                <a:spcPct val="100000"/>
              </a:lnSpc>
              <a:buFont typeface="Arial" pitchFamily="34" charset="0"/>
              <a:buChar char="•"/>
              <a:defRPr/>
            </a:lvl5pPr>
            <a:lvl6pPr>
              <a:lnSpc>
                <a:spcPct val="100000"/>
              </a:lnSpc>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0" y="0"/>
            <a:ext cx="1304925" cy="1219200"/>
          </a:xfrm>
          <a:prstGeom prst="rect">
            <a:avLst/>
          </a:prstGeom>
        </p:spPr>
      </p:pic>
    </p:spTree>
    <p:extLst>
      <p:ext uri="{BB962C8B-B14F-4D97-AF65-F5344CB8AC3E}">
        <p14:creationId xmlns:p14="http://schemas.microsoft.com/office/powerpoint/2010/main" val="3579439300"/>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8491" y="5588000"/>
            <a:ext cx="1015411" cy="1015411"/>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70" r:id="rId13"/>
    <p:sldLayoutId id="2147484171" r:id="rId14"/>
    <p:sldLayoutId id="2147484172" r:id="rId15"/>
    <p:sldLayoutId id="2147484173" r:id="rId16"/>
    <p:sldLayoutId id="2147484174" r:id="rId1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2"/>
            <a:ext cx="11152189"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27745848"/>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 id="2147484164" r:id="rId18"/>
    <p:sldLayoutId id="2147484165" r:id="rId19"/>
    <p:sldLayoutId id="2147484166" r:id="rId20"/>
    <p:sldLayoutId id="2147484167" r:id="rId21"/>
    <p:sldLayoutId id="2147484178" r:id="rId22"/>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chemeClr val="tx2">
              <a:alpha val="99000"/>
            </a:schemeClr>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flipH="1">
            <a:off x="11887200" y="6583680"/>
            <a:ext cx="244108" cy="365125"/>
          </a:xfrm>
        </p:spPr>
        <p:txBody>
          <a:bodyPr/>
          <a:lstStyle/>
          <a:p>
            <a:fld id="{74A398B2-5A34-1A4A-811E-F4027282568C}" type="slidenum">
              <a:rPr lang="en-US" smtClean="0"/>
              <a:pPr/>
              <a:t>1</a:t>
            </a:fld>
            <a:endParaRPr lang="en-US" dirty="0"/>
          </a:p>
        </p:txBody>
      </p:sp>
      <p:sp>
        <p:nvSpPr>
          <p:cNvPr id="7" name="TextBox 6"/>
          <p:cNvSpPr txBox="1"/>
          <p:nvPr/>
        </p:nvSpPr>
        <p:spPr>
          <a:xfrm>
            <a:off x="2809621" y="2671356"/>
            <a:ext cx="6396046" cy="1846659"/>
          </a:xfrm>
          <a:prstGeom prst="rect">
            <a:avLst/>
          </a:prstGeom>
          <a:noFill/>
        </p:spPr>
        <p:txBody>
          <a:bodyPr wrap="none" lIns="0" tIns="0" rIns="0" bIns="0" rtlCol="0">
            <a:spAutoFit/>
          </a:bodyPr>
          <a:lstStyle/>
          <a:p>
            <a:pPr algn="ctr"/>
            <a:r>
              <a:rPr lang="en-US" sz="4000" b="1" spc="-70" dirty="0" smtClean="0">
                <a:gradFill>
                  <a:gsLst>
                    <a:gs pos="2917">
                      <a:schemeClr val="bg2"/>
                    </a:gs>
                    <a:gs pos="95000">
                      <a:schemeClr val="bg2"/>
                    </a:gs>
                  </a:gsLst>
                  <a:lin ang="5400000" scaled="0"/>
                </a:gradFill>
              </a:rPr>
              <a:t>User Guide </a:t>
            </a:r>
          </a:p>
          <a:p>
            <a:pPr algn="ctr"/>
            <a:r>
              <a:rPr lang="en-US" sz="4000" b="1" spc="-70" dirty="0" smtClean="0">
                <a:gradFill>
                  <a:gsLst>
                    <a:gs pos="2917">
                      <a:schemeClr val="bg2"/>
                    </a:gs>
                    <a:gs pos="95000">
                      <a:schemeClr val="bg2"/>
                    </a:gs>
                  </a:gsLst>
                  <a:lin ang="5400000" scaled="0"/>
                </a:gradFill>
              </a:rPr>
              <a:t>For</a:t>
            </a:r>
          </a:p>
          <a:p>
            <a:pPr algn="ctr"/>
            <a:r>
              <a:rPr lang="en-US" sz="4000" b="1" spc="-70" dirty="0" smtClean="0">
                <a:gradFill>
                  <a:gsLst>
                    <a:gs pos="2917">
                      <a:schemeClr val="bg2"/>
                    </a:gs>
                    <a:gs pos="95000">
                      <a:schemeClr val="bg2"/>
                    </a:gs>
                  </a:gsLst>
                  <a:lin ang="5400000" scaled="0"/>
                </a:gradFill>
              </a:rPr>
              <a:t>Crisis Management System </a:t>
            </a:r>
            <a:endParaRPr lang="en-US" sz="2800" b="1"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57232953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09396" y="1116558"/>
            <a:ext cx="7249379" cy="3916575"/>
          </a:xfrm>
          <a:prstGeom prst="rect">
            <a:avLst/>
          </a:prstGeom>
        </p:spPr>
      </p:pic>
      <p:sp>
        <p:nvSpPr>
          <p:cNvPr id="13" name="TextBox 12"/>
          <p:cNvSpPr txBox="1"/>
          <p:nvPr/>
        </p:nvSpPr>
        <p:spPr>
          <a:xfrm>
            <a:off x="2774981" y="309093"/>
            <a:ext cx="718379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Emergency Type</a:t>
            </a:r>
          </a:p>
        </p:txBody>
      </p:sp>
      <p:sp>
        <p:nvSpPr>
          <p:cNvPr id="14" name="TextBox 13"/>
          <p:cNvSpPr txBox="1"/>
          <p:nvPr/>
        </p:nvSpPr>
        <p:spPr>
          <a:xfrm>
            <a:off x="625641" y="5579643"/>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Master Data – Emergency Types page is used to manage the list of </a:t>
            </a:r>
            <a:r>
              <a:rPr lang="en-IN" sz="1600" dirty="0"/>
              <a:t>emergency types </a:t>
            </a:r>
            <a:r>
              <a:rPr lang="en-IN" sz="1600" dirty="0" smtClean="0"/>
              <a:t>shown in the application.</a:t>
            </a:r>
          </a:p>
          <a:p>
            <a:pPr marL="285750" indent="-285750">
              <a:buFont typeface="Arial" panose="020B0604020202020204" pitchFamily="34" charset="0"/>
              <a:buChar char="•"/>
            </a:pPr>
            <a:r>
              <a:rPr lang="en-IN" sz="1600" dirty="0" smtClean="0"/>
              <a:t>Only active emergency </a:t>
            </a:r>
            <a:r>
              <a:rPr lang="en-IN" sz="1600" dirty="0"/>
              <a:t>types </a:t>
            </a:r>
            <a:r>
              <a:rPr lang="en-IN" sz="1600" dirty="0" smtClean="0"/>
              <a:t>are shown across all applicable modules</a:t>
            </a:r>
          </a:p>
          <a:p>
            <a:pPr marL="285750" indent="-285750">
              <a:buFont typeface="Arial" panose="020B0604020202020204" pitchFamily="34" charset="0"/>
              <a:buChar char="•"/>
            </a:pPr>
            <a:r>
              <a:rPr lang="en-IN" sz="1600" dirty="0" smtClean="0"/>
              <a:t>Changes in this page has no impact on existing data. </a:t>
            </a:r>
          </a:p>
        </p:txBody>
      </p:sp>
      <p:sp>
        <p:nvSpPr>
          <p:cNvPr id="12" name="Rounded Rectangular Callout 11"/>
          <p:cNvSpPr/>
          <p:nvPr/>
        </p:nvSpPr>
        <p:spPr bwMode="auto">
          <a:xfrm>
            <a:off x="605545" y="1937827"/>
            <a:ext cx="1833219" cy="862885"/>
          </a:xfrm>
          <a:prstGeom prst="wedgeRoundRectCallout">
            <a:avLst>
              <a:gd name="adj1" fmla="val 89729"/>
              <a:gd name="adj2" fmla="val 16365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data using the Search functionality</a:t>
            </a:r>
            <a:endParaRPr lang="en-IN" sz="1200" dirty="0">
              <a:solidFill>
                <a:schemeClr val="tx1"/>
              </a:solidFill>
            </a:endParaRPr>
          </a:p>
        </p:txBody>
      </p:sp>
      <p:sp>
        <p:nvSpPr>
          <p:cNvPr id="2" name="Rounded Rectangular Callout 1"/>
          <p:cNvSpPr/>
          <p:nvPr/>
        </p:nvSpPr>
        <p:spPr bwMode="auto">
          <a:xfrm>
            <a:off x="824393" y="3890943"/>
            <a:ext cx="1833219" cy="862885"/>
          </a:xfrm>
          <a:prstGeom prst="wedgeRoundRectCallout">
            <a:avLst>
              <a:gd name="adj1" fmla="val 84932"/>
              <a:gd name="adj2" fmla="val 404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a:solidFill>
                  <a:schemeClr val="tx1"/>
                </a:solidFill>
              </a:rPr>
              <a:t>Grid shows the list of </a:t>
            </a:r>
            <a:r>
              <a:rPr lang="en-IN" sz="1200" dirty="0" smtClean="0">
                <a:solidFill>
                  <a:schemeClr val="tx1"/>
                </a:solidFill>
              </a:rPr>
              <a:t>emergency types already configured</a:t>
            </a:r>
            <a:endParaRPr lang="en-IN" sz="1200" dirty="0">
              <a:solidFill>
                <a:schemeClr val="tx1"/>
              </a:solidFill>
            </a:endParaRPr>
          </a:p>
        </p:txBody>
      </p:sp>
      <p:sp>
        <p:nvSpPr>
          <p:cNvPr id="11" name="Rounded Rectangular Callout 10"/>
          <p:cNvSpPr/>
          <p:nvPr/>
        </p:nvSpPr>
        <p:spPr bwMode="auto">
          <a:xfrm>
            <a:off x="10294993" y="1937827"/>
            <a:ext cx="1833219" cy="1618344"/>
          </a:xfrm>
          <a:prstGeom prst="wedgeRoundRectCallout">
            <a:avLst>
              <a:gd name="adj1" fmla="val -105233"/>
              <a:gd name="adj2" fmla="val 2451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Add/Edit panel is used to add a new </a:t>
            </a:r>
            <a:r>
              <a:rPr lang="en-IN" sz="1200" dirty="0">
                <a:solidFill>
                  <a:schemeClr val="tx1"/>
                </a:solidFill>
              </a:rPr>
              <a:t>emergency </a:t>
            </a:r>
            <a:r>
              <a:rPr lang="en-IN" sz="1200" dirty="0" smtClean="0">
                <a:solidFill>
                  <a:schemeClr val="tx1"/>
                </a:solidFill>
              </a:rPr>
              <a:t>type or edit an existing one.  Emergency category (Flight or Non Flight) can be specified here</a:t>
            </a:r>
            <a:endParaRPr lang="en-IN" sz="1200" dirty="0">
              <a:solidFill>
                <a:schemeClr val="tx1"/>
              </a:solidFill>
            </a:endParaRPr>
          </a:p>
        </p:txBody>
      </p:sp>
      <p:sp>
        <p:nvSpPr>
          <p:cNvPr id="4" name="Rectangle 3"/>
          <p:cNvSpPr/>
          <p:nvPr/>
        </p:nvSpPr>
        <p:spPr bwMode="auto">
          <a:xfrm>
            <a:off x="7757190" y="4645175"/>
            <a:ext cx="373487" cy="206062"/>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0294992" y="4181480"/>
            <a:ext cx="1833219" cy="1144696"/>
          </a:xfrm>
          <a:prstGeom prst="wedgeRoundRectCallout">
            <a:avLst>
              <a:gd name="adj1" fmla="val -164635"/>
              <a:gd name="adj2" fmla="val 152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activate/deactivate an emergency type by checking/ unchecking this checkbox</a:t>
            </a:r>
            <a:endParaRPr lang="en-IN" sz="1200" dirty="0">
              <a:solidFill>
                <a:schemeClr val="tx1"/>
              </a:solidFill>
            </a:endParaRPr>
          </a:p>
        </p:txBody>
      </p:sp>
    </p:spTree>
    <p:extLst>
      <p:ext uri="{BB962C8B-B14F-4D97-AF65-F5344CB8AC3E}">
        <p14:creationId xmlns:p14="http://schemas.microsoft.com/office/powerpoint/2010/main" val="20096938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4875" y="1073776"/>
            <a:ext cx="7950161" cy="4295182"/>
          </a:xfrm>
          <a:prstGeom prst="rect">
            <a:avLst/>
          </a:prstGeom>
        </p:spPr>
      </p:pic>
      <p:sp>
        <p:nvSpPr>
          <p:cNvPr id="13" name="TextBox 12"/>
          <p:cNvSpPr txBox="1"/>
          <p:nvPr/>
        </p:nvSpPr>
        <p:spPr>
          <a:xfrm>
            <a:off x="2144875" y="309093"/>
            <a:ext cx="7950162"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Department-Functionality Mapping</a:t>
            </a:r>
          </a:p>
        </p:txBody>
      </p:sp>
      <p:sp>
        <p:nvSpPr>
          <p:cNvPr id="14" name="TextBox 13"/>
          <p:cNvSpPr txBox="1"/>
          <p:nvPr/>
        </p:nvSpPr>
        <p:spPr>
          <a:xfrm>
            <a:off x="625641" y="5579643"/>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Access rights of departments are managed through this page</a:t>
            </a:r>
          </a:p>
          <a:p>
            <a:pPr marL="285750" indent="-285750">
              <a:buFont typeface="Arial" panose="020B0604020202020204" pitchFamily="34" charset="0"/>
              <a:buChar char="•"/>
            </a:pPr>
            <a:r>
              <a:rPr lang="en-IN" sz="1600" dirty="0" smtClean="0"/>
              <a:t>Once a user logs in the application, only those functionalities to which the department has access will be available to the user</a:t>
            </a:r>
          </a:p>
        </p:txBody>
      </p:sp>
      <p:sp>
        <p:nvSpPr>
          <p:cNvPr id="2" name="Rounded Rectangular Callout 1"/>
          <p:cNvSpPr/>
          <p:nvPr/>
        </p:nvSpPr>
        <p:spPr bwMode="auto">
          <a:xfrm>
            <a:off x="45648" y="1876706"/>
            <a:ext cx="1833219" cy="862885"/>
          </a:xfrm>
          <a:prstGeom prst="wedgeRoundRectCallout">
            <a:avLst>
              <a:gd name="adj1" fmla="val 84932"/>
              <a:gd name="adj2" fmla="val 404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department from this list</a:t>
            </a:r>
            <a:endParaRPr lang="en-IN" sz="1200" dirty="0">
              <a:solidFill>
                <a:schemeClr val="tx1"/>
              </a:solidFill>
            </a:endParaRPr>
          </a:p>
        </p:txBody>
      </p:sp>
      <p:sp>
        <p:nvSpPr>
          <p:cNvPr id="18" name="Rounded Rectangular Callout 17"/>
          <p:cNvSpPr/>
          <p:nvPr/>
        </p:nvSpPr>
        <p:spPr bwMode="auto">
          <a:xfrm>
            <a:off x="152975" y="3368089"/>
            <a:ext cx="1833219" cy="862885"/>
          </a:xfrm>
          <a:prstGeom prst="wedgeRoundRectCallout">
            <a:avLst>
              <a:gd name="adj1" fmla="val 85634"/>
              <a:gd name="adj2" fmla="val 2699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list of functionalities in CMS application are shown in this list</a:t>
            </a:r>
            <a:endParaRPr lang="en-IN" sz="1200" dirty="0">
              <a:solidFill>
                <a:schemeClr val="tx1"/>
              </a:solidFill>
            </a:endParaRPr>
          </a:p>
        </p:txBody>
      </p:sp>
      <p:sp>
        <p:nvSpPr>
          <p:cNvPr id="4" name="Rectangle 3"/>
          <p:cNvSpPr/>
          <p:nvPr/>
        </p:nvSpPr>
        <p:spPr bwMode="auto">
          <a:xfrm>
            <a:off x="6429043" y="4429958"/>
            <a:ext cx="272264"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095036" y="4281693"/>
            <a:ext cx="1833219" cy="972887"/>
          </a:xfrm>
          <a:prstGeom prst="wedgeRoundRectCallout">
            <a:avLst>
              <a:gd name="adj1" fmla="val -230351"/>
              <a:gd name="adj2" fmla="val -2304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To give access to a department , check the check box against the functionality under “Allow View” column</a:t>
            </a:r>
            <a:endParaRPr lang="en-IN" sz="1200" dirty="0">
              <a:solidFill>
                <a:schemeClr val="tx1"/>
              </a:solidFill>
            </a:endParaRPr>
          </a:p>
        </p:txBody>
      </p:sp>
      <p:sp>
        <p:nvSpPr>
          <p:cNvPr id="20" name="Rectangle 19"/>
          <p:cNvSpPr/>
          <p:nvPr/>
        </p:nvSpPr>
        <p:spPr bwMode="auto">
          <a:xfrm>
            <a:off x="7756977" y="4084944"/>
            <a:ext cx="272264"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ular Callout 20"/>
          <p:cNvSpPr/>
          <p:nvPr/>
        </p:nvSpPr>
        <p:spPr bwMode="auto">
          <a:xfrm>
            <a:off x="9955370" y="2459686"/>
            <a:ext cx="2100616" cy="1386942"/>
          </a:xfrm>
          <a:prstGeom prst="wedgeRoundRectCallout">
            <a:avLst>
              <a:gd name="adj1" fmla="val -132381"/>
              <a:gd name="adj2" fmla="val 6690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If access is to be given only to HODs of the department for the functionality, the checkbox under “Only for HOD” column should be checked</a:t>
            </a:r>
            <a:endParaRPr lang="en-IN" sz="1200" dirty="0">
              <a:solidFill>
                <a:schemeClr val="tx1"/>
              </a:solidFill>
            </a:endParaRPr>
          </a:p>
        </p:txBody>
      </p:sp>
    </p:spTree>
    <p:extLst>
      <p:ext uri="{BB962C8B-B14F-4D97-AF65-F5344CB8AC3E}">
        <p14:creationId xmlns:p14="http://schemas.microsoft.com/office/powerpoint/2010/main" val="3791058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36899" y="1103114"/>
            <a:ext cx="7418471" cy="4007929"/>
          </a:xfrm>
          <a:prstGeom prst="rect">
            <a:avLst/>
          </a:prstGeom>
        </p:spPr>
      </p:pic>
      <p:sp>
        <p:nvSpPr>
          <p:cNvPr id="13" name="TextBox 12"/>
          <p:cNvSpPr txBox="1"/>
          <p:nvPr/>
        </p:nvSpPr>
        <p:spPr>
          <a:xfrm>
            <a:off x="2536899" y="309093"/>
            <a:ext cx="7418471"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User Permissions</a:t>
            </a:r>
          </a:p>
        </p:txBody>
      </p:sp>
      <p:sp>
        <p:nvSpPr>
          <p:cNvPr id="14" name="TextBox 13"/>
          <p:cNvSpPr txBox="1"/>
          <p:nvPr/>
        </p:nvSpPr>
        <p:spPr>
          <a:xfrm>
            <a:off x="625641" y="5579643"/>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An user can be mapped to a department using this page</a:t>
            </a:r>
          </a:p>
          <a:p>
            <a:pPr marL="285750" indent="-285750">
              <a:buFont typeface="Arial" panose="020B0604020202020204" pitchFamily="34" charset="0"/>
              <a:buChar char="•"/>
            </a:pPr>
            <a:r>
              <a:rPr lang="en-IN" sz="1600" dirty="0" smtClean="0"/>
              <a:t>An user when logged in to CMS will have access to only those departments to which he/she is mapped</a:t>
            </a:r>
          </a:p>
          <a:p>
            <a:pPr marL="285750" indent="-285750">
              <a:buFont typeface="Arial" panose="020B0604020202020204" pitchFamily="34" charset="0"/>
              <a:buChar char="•"/>
            </a:pPr>
            <a:r>
              <a:rPr lang="en-IN" sz="1600" dirty="0" smtClean="0"/>
              <a:t>An user must be mapped to at least 1 department in order to access the CMS application</a:t>
            </a:r>
          </a:p>
          <a:p>
            <a:pPr marL="285750" indent="-285750">
              <a:buFont typeface="Arial" panose="020B0604020202020204" pitchFamily="34" charset="0"/>
              <a:buChar char="•"/>
            </a:pPr>
            <a:r>
              <a:rPr lang="en-IN" sz="1600" dirty="0" smtClean="0"/>
              <a:t>HOD group consists of Head of Department, their backup and department SPOCs</a:t>
            </a:r>
          </a:p>
        </p:txBody>
      </p:sp>
      <p:sp>
        <p:nvSpPr>
          <p:cNvPr id="18" name="Rounded Rectangular Callout 17"/>
          <p:cNvSpPr/>
          <p:nvPr/>
        </p:nvSpPr>
        <p:spPr bwMode="auto">
          <a:xfrm>
            <a:off x="711164" y="3418808"/>
            <a:ext cx="1833219" cy="862885"/>
          </a:xfrm>
          <a:prstGeom prst="wedgeRoundRectCallout">
            <a:avLst>
              <a:gd name="adj1" fmla="val 85634"/>
              <a:gd name="adj2" fmla="val 2699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list of active departments  in CMS application are shown in this list</a:t>
            </a:r>
            <a:endParaRPr lang="en-IN" sz="1200" dirty="0">
              <a:solidFill>
                <a:schemeClr val="tx1"/>
              </a:solidFill>
            </a:endParaRPr>
          </a:p>
        </p:txBody>
      </p:sp>
      <p:sp>
        <p:nvSpPr>
          <p:cNvPr id="4" name="Rectangle 3"/>
          <p:cNvSpPr/>
          <p:nvPr/>
        </p:nvSpPr>
        <p:spPr bwMode="auto">
          <a:xfrm>
            <a:off x="5825885" y="4356294"/>
            <a:ext cx="220747"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095036" y="4281693"/>
            <a:ext cx="1833219" cy="972887"/>
          </a:xfrm>
          <a:prstGeom prst="wedgeRoundRectCallout">
            <a:avLst>
              <a:gd name="adj1" fmla="val -267387"/>
              <a:gd name="adj2" fmla="val -3679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To map an user to a department, check the checkbox under “Member Of” column</a:t>
            </a:r>
            <a:endParaRPr lang="en-IN" sz="1200" dirty="0">
              <a:solidFill>
                <a:schemeClr val="tx1"/>
              </a:solidFill>
            </a:endParaRPr>
          </a:p>
        </p:txBody>
      </p:sp>
      <p:sp>
        <p:nvSpPr>
          <p:cNvPr id="20" name="Rectangle 19"/>
          <p:cNvSpPr/>
          <p:nvPr/>
        </p:nvSpPr>
        <p:spPr bwMode="auto">
          <a:xfrm>
            <a:off x="7685958" y="3728916"/>
            <a:ext cx="272264"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ular Callout 20"/>
          <p:cNvSpPr/>
          <p:nvPr/>
        </p:nvSpPr>
        <p:spPr bwMode="auto">
          <a:xfrm>
            <a:off x="9955370" y="2713818"/>
            <a:ext cx="1828799" cy="1132810"/>
          </a:xfrm>
          <a:prstGeom prst="wedgeRoundRectCallout">
            <a:avLst>
              <a:gd name="adj1" fmla="val -156468"/>
              <a:gd name="adj2" fmla="val 4844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To mark an user as part of the HOD group of the department, check the checkbox under “Is HOD” column</a:t>
            </a:r>
            <a:endParaRPr lang="en-IN" sz="1200" dirty="0">
              <a:solidFill>
                <a:schemeClr val="tx1"/>
              </a:solidFill>
            </a:endParaRPr>
          </a:p>
        </p:txBody>
      </p:sp>
      <p:sp>
        <p:nvSpPr>
          <p:cNvPr id="2" name="Rounded Rectangular Callout 1"/>
          <p:cNvSpPr/>
          <p:nvPr/>
        </p:nvSpPr>
        <p:spPr bwMode="auto">
          <a:xfrm>
            <a:off x="625641" y="1850933"/>
            <a:ext cx="1833219" cy="862885"/>
          </a:xfrm>
          <a:prstGeom prst="wedgeRoundRectCallout">
            <a:avLst>
              <a:gd name="adj1" fmla="val 84932"/>
              <a:gd name="adj2" fmla="val 404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user from this list</a:t>
            </a:r>
            <a:endParaRPr lang="en-IN" sz="1200" dirty="0">
              <a:solidFill>
                <a:schemeClr val="tx1"/>
              </a:solidFill>
            </a:endParaRPr>
          </a:p>
        </p:txBody>
      </p:sp>
    </p:spTree>
    <p:extLst>
      <p:ext uri="{BB962C8B-B14F-4D97-AF65-F5344CB8AC3E}">
        <p14:creationId xmlns:p14="http://schemas.microsoft.com/office/powerpoint/2010/main" val="381703609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0292" y="1053245"/>
            <a:ext cx="8026163" cy="4336243"/>
          </a:xfrm>
          <a:prstGeom prst="rect">
            <a:avLst/>
          </a:prstGeom>
        </p:spPr>
      </p:pic>
      <p:sp>
        <p:nvSpPr>
          <p:cNvPr id="13" name="TextBox 12"/>
          <p:cNvSpPr txBox="1"/>
          <p:nvPr/>
        </p:nvSpPr>
        <p:spPr>
          <a:xfrm>
            <a:off x="2220292" y="309093"/>
            <a:ext cx="8026163"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User Profile</a:t>
            </a:r>
          </a:p>
        </p:txBody>
      </p:sp>
      <p:sp>
        <p:nvSpPr>
          <p:cNvPr id="14" name="TextBox 13"/>
          <p:cNvSpPr txBox="1"/>
          <p:nvPr/>
        </p:nvSpPr>
        <p:spPr>
          <a:xfrm>
            <a:off x="625641" y="5579643"/>
            <a:ext cx="10585961" cy="246221"/>
          </a:xfrm>
          <a:prstGeom prst="rect">
            <a:avLst/>
          </a:prstGeom>
          <a:noFill/>
          <a:ln>
            <a:solidFill>
              <a:schemeClr val="tx1"/>
            </a:solidFill>
          </a:ln>
        </p:spPr>
        <p:txBody>
          <a:bodyPr wrap="square" lIns="0" tIns="0" rIns="0" bIns="0" rtlCol="0">
            <a:spAutoFit/>
          </a:bodyPr>
          <a:lstStyle/>
          <a:p>
            <a:pPr algn="ctr"/>
            <a:r>
              <a:rPr lang="en-IN" sz="1600" dirty="0" smtClean="0"/>
              <a:t>This page is used to manage users for CMS application</a:t>
            </a:r>
          </a:p>
        </p:txBody>
      </p:sp>
      <p:sp>
        <p:nvSpPr>
          <p:cNvPr id="19" name="Rounded Rectangular Callout 18"/>
          <p:cNvSpPr/>
          <p:nvPr/>
        </p:nvSpPr>
        <p:spPr bwMode="auto">
          <a:xfrm>
            <a:off x="120682" y="3711486"/>
            <a:ext cx="1833219" cy="972887"/>
          </a:xfrm>
          <a:prstGeom prst="wedgeRoundRectCallout">
            <a:avLst>
              <a:gd name="adj1" fmla="val 88196"/>
              <a:gd name="adj2" fmla="val 4598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list of users configured in the system</a:t>
            </a:r>
            <a:endParaRPr lang="en-IN" sz="1200" dirty="0">
              <a:solidFill>
                <a:schemeClr val="tx1"/>
              </a:solidFill>
            </a:endParaRPr>
          </a:p>
        </p:txBody>
      </p:sp>
      <p:sp>
        <p:nvSpPr>
          <p:cNvPr id="16" name="Rounded Rectangular Callout 15"/>
          <p:cNvSpPr/>
          <p:nvPr/>
        </p:nvSpPr>
        <p:spPr bwMode="auto">
          <a:xfrm>
            <a:off x="10355606" y="1936650"/>
            <a:ext cx="1833219" cy="498978"/>
          </a:xfrm>
          <a:prstGeom prst="wedgeRoundRectCallout">
            <a:avLst>
              <a:gd name="adj1" fmla="val -123145"/>
              <a:gd name="adj2" fmla="val 23588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Add to add new users</a:t>
            </a:r>
            <a:endParaRPr lang="en-IN" sz="1200" dirty="0">
              <a:solidFill>
                <a:schemeClr val="tx1"/>
              </a:solidFill>
            </a:endParaRPr>
          </a:p>
        </p:txBody>
      </p:sp>
      <p:sp>
        <p:nvSpPr>
          <p:cNvPr id="17" name="Rounded Rectangular Callout 16"/>
          <p:cNvSpPr/>
          <p:nvPr/>
        </p:nvSpPr>
        <p:spPr bwMode="auto">
          <a:xfrm>
            <a:off x="10294991" y="4263920"/>
            <a:ext cx="1833219" cy="972887"/>
          </a:xfrm>
          <a:prstGeom prst="wedgeRoundRectCallout">
            <a:avLst>
              <a:gd name="adj1" fmla="val -146042"/>
              <a:gd name="adj2" fmla="val -34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Check/Uncheck the checkbox in “</a:t>
            </a:r>
            <a:r>
              <a:rPr lang="en-IN" sz="1200" dirty="0" err="1" smtClean="0">
                <a:solidFill>
                  <a:schemeClr val="tx1"/>
                </a:solidFill>
              </a:rPr>
              <a:t>IsActive</a:t>
            </a:r>
            <a:r>
              <a:rPr lang="en-IN" sz="1200" dirty="0" smtClean="0">
                <a:solidFill>
                  <a:schemeClr val="tx1"/>
                </a:solidFill>
              </a:rPr>
              <a:t>” column to make an user active/inactive</a:t>
            </a:r>
            <a:endParaRPr lang="en-IN" sz="1200" dirty="0">
              <a:solidFill>
                <a:schemeClr val="tx1"/>
              </a:solidFill>
            </a:endParaRPr>
          </a:p>
        </p:txBody>
      </p:sp>
      <p:sp>
        <p:nvSpPr>
          <p:cNvPr id="23" name="Rounded Rectangular Callout 22"/>
          <p:cNvSpPr/>
          <p:nvPr/>
        </p:nvSpPr>
        <p:spPr bwMode="auto">
          <a:xfrm>
            <a:off x="10294368" y="3317307"/>
            <a:ext cx="1833219" cy="498978"/>
          </a:xfrm>
          <a:prstGeom prst="wedgeRoundRectCallout">
            <a:avLst>
              <a:gd name="adj1" fmla="val -110122"/>
              <a:gd name="adj2" fmla="val 11238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Edit icon to edit an existing user</a:t>
            </a:r>
            <a:endParaRPr lang="en-IN" sz="1200" dirty="0">
              <a:solidFill>
                <a:schemeClr val="tx1"/>
              </a:solidFill>
            </a:endParaRPr>
          </a:p>
        </p:txBody>
      </p:sp>
      <p:sp>
        <p:nvSpPr>
          <p:cNvPr id="24" name="Rounded Rectangular Callout 23"/>
          <p:cNvSpPr/>
          <p:nvPr/>
        </p:nvSpPr>
        <p:spPr bwMode="auto">
          <a:xfrm>
            <a:off x="120682" y="2047742"/>
            <a:ext cx="1833219" cy="862885"/>
          </a:xfrm>
          <a:prstGeom prst="wedgeRoundRectCallout">
            <a:avLst>
              <a:gd name="adj1" fmla="val 93553"/>
              <a:gd name="adj2" fmla="val 6040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data using the Search functionality</a:t>
            </a:r>
            <a:endParaRPr lang="en-IN" sz="1200" dirty="0">
              <a:solidFill>
                <a:schemeClr val="tx1"/>
              </a:solidFill>
            </a:endParaRPr>
          </a:p>
        </p:txBody>
      </p:sp>
    </p:spTree>
    <p:extLst>
      <p:ext uri="{BB962C8B-B14F-4D97-AF65-F5344CB8AC3E}">
        <p14:creationId xmlns:p14="http://schemas.microsoft.com/office/powerpoint/2010/main" val="379009009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468241" y="1035315"/>
            <a:ext cx="7609778" cy="4111285"/>
          </a:xfrm>
          <a:prstGeom prst="rect">
            <a:avLst/>
          </a:prstGeom>
        </p:spPr>
      </p:pic>
      <p:sp>
        <p:nvSpPr>
          <p:cNvPr id="13" name="TextBox 12"/>
          <p:cNvSpPr txBox="1"/>
          <p:nvPr/>
        </p:nvSpPr>
        <p:spPr>
          <a:xfrm>
            <a:off x="2468241" y="309093"/>
            <a:ext cx="760977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Add User Profile</a:t>
            </a:r>
          </a:p>
        </p:txBody>
      </p:sp>
      <p:sp>
        <p:nvSpPr>
          <p:cNvPr id="14" name="TextBox 13"/>
          <p:cNvSpPr txBox="1"/>
          <p:nvPr/>
        </p:nvSpPr>
        <p:spPr>
          <a:xfrm>
            <a:off x="625641" y="5579643"/>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When Add New User Profile is clicked, the Add user panel is shown on the top of the User Profile Screen.</a:t>
            </a:r>
          </a:p>
          <a:p>
            <a:pPr marL="285750" indent="-285750">
              <a:buFont typeface="Arial" panose="020B0604020202020204" pitchFamily="34" charset="0"/>
              <a:buChar char="•"/>
            </a:pPr>
            <a:r>
              <a:rPr lang="en-IN" sz="1600" dirty="0" smtClean="0"/>
              <a:t>A similar panel appears for editing an existing user </a:t>
            </a:r>
          </a:p>
        </p:txBody>
      </p:sp>
      <p:sp>
        <p:nvSpPr>
          <p:cNvPr id="16" name="Rounded Rectangular Callout 15"/>
          <p:cNvSpPr/>
          <p:nvPr/>
        </p:nvSpPr>
        <p:spPr bwMode="auto">
          <a:xfrm>
            <a:off x="10294992" y="1146220"/>
            <a:ext cx="1833219" cy="901522"/>
          </a:xfrm>
          <a:prstGeom prst="wedgeRoundRectCallout">
            <a:avLst>
              <a:gd name="adj1" fmla="val -105454"/>
              <a:gd name="adj2" fmla="val 15406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For non airlines’ employees, enter data in all the fields and click on Save</a:t>
            </a:r>
            <a:endParaRPr lang="en-IN" sz="1200" dirty="0">
              <a:solidFill>
                <a:schemeClr val="tx1"/>
              </a:solidFill>
            </a:endParaRPr>
          </a:p>
        </p:txBody>
      </p:sp>
      <p:sp>
        <p:nvSpPr>
          <p:cNvPr id="22" name="Rectangle 21"/>
          <p:cNvSpPr/>
          <p:nvPr/>
        </p:nvSpPr>
        <p:spPr bwMode="auto">
          <a:xfrm>
            <a:off x="3179079" y="3478215"/>
            <a:ext cx="210017" cy="134096"/>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ular Callout 17"/>
          <p:cNvSpPr/>
          <p:nvPr/>
        </p:nvSpPr>
        <p:spPr bwMode="auto">
          <a:xfrm>
            <a:off x="257577" y="2681328"/>
            <a:ext cx="2048323" cy="787163"/>
          </a:xfrm>
          <a:prstGeom prst="wedgeRoundRectCallout">
            <a:avLst>
              <a:gd name="adj1" fmla="val 91223"/>
              <a:gd name="adj2" fmla="val -159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For airlines employees, enter email ID and click on “Fetch Data”  to retrieve data from HRMS</a:t>
            </a:r>
            <a:endParaRPr lang="en-IN" sz="1200" dirty="0">
              <a:solidFill>
                <a:schemeClr val="tx1"/>
              </a:solidFill>
            </a:endParaRPr>
          </a:p>
        </p:txBody>
      </p:sp>
      <p:sp>
        <p:nvSpPr>
          <p:cNvPr id="20" name="Rounded Rectangular Callout 19"/>
          <p:cNvSpPr/>
          <p:nvPr/>
        </p:nvSpPr>
        <p:spPr bwMode="auto">
          <a:xfrm>
            <a:off x="257576" y="3946242"/>
            <a:ext cx="2048323" cy="787163"/>
          </a:xfrm>
          <a:prstGeom prst="wedgeRoundRectCallout">
            <a:avLst>
              <a:gd name="adj1" fmla="val 88775"/>
              <a:gd name="adj2" fmla="val -9001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Check this checkbox to activate the user</a:t>
            </a:r>
            <a:endParaRPr lang="en-IN" sz="1200" dirty="0">
              <a:solidFill>
                <a:schemeClr val="tx1"/>
              </a:solidFill>
            </a:endParaRPr>
          </a:p>
        </p:txBody>
      </p:sp>
    </p:spTree>
    <p:extLst>
      <p:ext uri="{BB962C8B-B14F-4D97-AF65-F5344CB8AC3E}">
        <p14:creationId xmlns:p14="http://schemas.microsoft.com/office/powerpoint/2010/main" val="13183242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46351" y="1028699"/>
            <a:ext cx="7417534" cy="4007423"/>
          </a:xfrm>
          <a:prstGeom prst="rect">
            <a:avLst/>
          </a:prstGeom>
        </p:spPr>
      </p:pic>
      <p:sp>
        <p:nvSpPr>
          <p:cNvPr id="13" name="TextBox 12"/>
          <p:cNvSpPr txBox="1"/>
          <p:nvPr/>
        </p:nvSpPr>
        <p:spPr>
          <a:xfrm>
            <a:off x="2536899" y="309093"/>
            <a:ext cx="7418471"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Emergency Department mapping</a:t>
            </a:r>
          </a:p>
        </p:txBody>
      </p:sp>
      <p:sp>
        <p:nvSpPr>
          <p:cNvPr id="14" name="TextBox 13"/>
          <p:cNvSpPr txBox="1"/>
          <p:nvPr/>
        </p:nvSpPr>
        <p:spPr>
          <a:xfrm>
            <a:off x="625641" y="5579643"/>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A department can be mapped to an emergency type using this page</a:t>
            </a:r>
          </a:p>
          <a:p>
            <a:pPr marL="285750" indent="-285750">
              <a:buFont typeface="Arial" panose="020B0604020202020204" pitchFamily="34" charset="0"/>
              <a:buChar char="•"/>
            </a:pPr>
            <a:r>
              <a:rPr lang="en-IN" sz="1600" dirty="0" smtClean="0"/>
              <a:t>An user when logged in to CMS will have access to only those departments to which he/she is mapped which are specific to the declared emergency type</a:t>
            </a:r>
          </a:p>
        </p:txBody>
      </p:sp>
      <p:sp>
        <p:nvSpPr>
          <p:cNvPr id="18" name="Rounded Rectangular Callout 17"/>
          <p:cNvSpPr/>
          <p:nvPr/>
        </p:nvSpPr>
        <p:spPr bwMode="auto">
          <a:xfrm>
            <a:off x="711164" y="3418808"/>
            <a:ext cx="1833219" cy="862885"/>
          </a:xfrm>
          <a:prstGeom prst="wedgeRoundRectCallout">
            <a:avLst>
              <a:gd name="adj1" fmla="val 85634"/>
              <a:gd name="adj2" fmla="val 2699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list of active departments mapped to a specific emergency type</a:t>
            </a:r>
            <a:endParaRPr lang="en-IN" sz="1200" dirty="0">
              <a:solidFill>
                <a:schemeClr val="tx1"/>
              </a:solidFill>
            </a:endParaRPr>
          </a:p>
        </p:txBody>
      </p:sp>
      <p:sp>
        <p:nvSpPr>
          <p:cNvPr id="4" name="Rectangle 3"/>
          <p:cNvSpPr/>
          <p:nvPr/>
        </p:nvSpPr>
        <p:spPr bwMode="auto">
          <a:xfrm>
            <a:off x="5993078" y="4288020"/>
            <a:ext cx="220747"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095036" y="4281693"/>
            <a:ext cx="1833219" cy="972887"/>
          </a:xfrm>
          <a:prstGeom prst="wedgeRoundRectCallout">
            <a:avLst>
              <a:gd name="adj1" fmla="val -267387"/>
              <a:gd name="adj2" fmla="val -3679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To map an emergency type to a department, check the checkbox under “Select Department” column</a:t>
            </a:r>
            <a:endParaRPr lang="en-IN" sz="1200" dirty="0">
              <a:solidFill>
                <a:schemeClr val="tx1"/>
              </a:solidFill>
            </a:endParaRPr>
          </a:p>
        </p:txBody>
      </p:sp>
      <p:sp>
        <p:nvSpPr>
          <p:cNvPr id="2" name="Rounded Rectangular Callout 1"/>
          <p:cNvSpPr/>
          <p:nvPr/>
        </p:nvSpPr>
        <p:spPr bwMode="auto">
          <a:xfrm>
            <a:off x="625641" y="1850933"/>
            <a:ext cx="1833219" cy="862885"/>
          </a:xfrm>
          <a:prstGeom prst="wedgeRoundRectCallout">
            <a:avLst>
              <a:gd name="adj1" fmla="val 84932"/>
              <a:gd name="adj2" fmla="val 404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emergency type from this list</a:t>
            </a:r>
            <a:endParaRPr lang="en-IN" sz="1200" dirty="0">
              <a:solidFill>
                <a:schemeClr val="tx1"/>
              </a:solidFill>
            </a:endParaRPr>
          </a:p>
        </p:txBody>
      </p:sp>
    </p:spTree>
    <p:extLst>
      <p:ext uri="{BB962C8B-B14F-4D97-AF65-F5344CB8AC3E}">
        <p14:creationId xmlns:p14="http://schemas.microsoft.com/office/powerpoint/2010/main" val="29100320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44383" y="926782"/>
            <a:ext cx="7410987" cy="4003886"/>
          </a:xfrm>
          <a:prstGeom prst="rect">
            <a:avLst/>
          </a:prstGeom>
        </p:spPr>
      </p:pic>
      <p:sp>
        <p:nvSpPr>
          <p:cNvPr id="13" name="TextBox 12"/>
          <p:cNvSpPr txBox="1"/>
          <p:nvPr/>
        </p:nvSpPr>
        <p:spPr>
          <a:xfrm>
            <a:off x="2536899" y="309093"/>
            <a:ext cx="7418471"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Broadcast Department mapping</a:t>
            </a:r>
          </a:p>
        </p:txBody>
      </p:sp>
      <p:sp>
        <p:nvSpPr>
          <p:cNvPr id="14" name="TextBox 13"/>
          <p:cNvSpPr txBox="1"/>
          <p:nvPr/>
        </p:nvSpPr>
        <p:spPr>
          <a:xfrm>
            <a:off x="625641" y="5579643"/>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A department can be mapped to an emergency type using this page</a:t>
            </a:r>
          </a:p>
          <a:p>
            <a:pPr marL="285750" indent="-285750">
              <a:buFont typeface="Arial" panose="020B0604020202020204" pitchFamily="34" charset="0"/>
              <a:buChar char="•"/>
            </a:pPr>
            <a:r>
              <a:rPr lang="en-IN" sz="1600" dirty="0" smtClean="0"/>
              <a:t>An user when logged in to CMS will have access to only those departments to which he/she is mapped which are specific to the declared emergency type</a:t>
            </a:r>
          </a:p>
        </p:txBody>
      </p:sp>
      <p:sp>
        <p:nvSpPr>
          <p:cNvPr id="18" name="Rounded Rectangular Callout 17"/>
          <p:cNvSpPr/>
          <p:nvPr/>
        </p:nvSpPr>
        <p:spPr bwMode="auto">
          <a:xfrm>
            <a:off x="711164" y="3418808"/>
            <a:ext cx="1833219" cy="862885"/>
          </a:xfrm>
          <a:prstGeom prst="wedgeRoundRectCallout">
            <a:avLst>
              <a:gd name="adj1" fmla="val 85634"/>
              <a:gd name="adj2" fmla="val 2699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list of active departments available</a:t>
            </a:r>
            <a:endParaRPr lang="en-IN" sz="1200" dirty="0">
              <a:solidFill>
                <a:schemeClr val="tx1"/>
              </a:solidFill>
            </a:endParaRPr>
          </a:p>
        </p:txBody>
      </p:sp>
      <p:sp>
        <p:nvSpPr>
          <p:cNvPr id="4" name="Rectangle 3"/>
          <p:cNvSpPr/>
          <p:nvPr/>
        </p:nvSpPr>
        <p:spPr bwMode="auto">
          <a:xfrm>
            <a:off x="6025387" y="4154875"/>
            <a:ext cx="220747" cy="13630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095036" y="4281693"/>
            <a:ext cx="1833219" cy="972887"/>
          </a:xfrm>
          <a:prstGeom prst="wedgeRoundRectCallout">
            <a:avLst>
              <a:gd name="adj1" fmla="val -258035"/>
              <a:gd name="adj2" fmla="val -5588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To map a department to which messages can be broadcasted, the checkbox need to be selected</a:t>
            </a:r>
            <a:endParaRPr lang="en-IN" sz="1200" dirty="0">
              <a:solidFill>
                <a:schemeClr val="tx1"/>
              </a:solidFill>
            </a:endParaRPr>
          </a:p>
        </p:txBody>
      </p:sp>
      <p:sp>
        <p:nvSpPr>
          <p:cNvPr id="2" name="Rounded Rectangular Callout 1"/>
          <p:cNvSpPr/>
          <p:nvPr/>
        </p:nvSpPr>
        <p:spPr bwMode="auto">
          <a:xfrm>
            <a:off x="625641" y="1850933"/>
            <a:ext cx="1833219" cy="862885"/>
          </a:xfrm>
          <a:prstGeom prst="wedgeRoundRectCallout">
            <a:avLst>
              <a:gd name="adj1" fmla="val 84932"/>
              <a:gd name="adj2" fmla="val 404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department from this list</a:t>
            </a:r>
            <a:endParaRPr lang="en-IN" sz="1200" dirty="0">
              <a:solidFill>
                <a:schemeClr val="tx1"/>
              </a:solidFill>
            </a:endParaRPr>
          </a:p>
        </p:txBody>
      </p:sp>
    </p:spTree>
    <p:extLst>
      <p:ext uri="{BB962C8B-B14F-4D97-AF65-F5344CB8AC3E}">
        <p14:creationId xmlns:p14="http://schemas.microsoft.com/office/powerpoint/2010/main" val="15441025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6196" y="2884868"/>
            <a:ext cx="1016143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Emergency Initiation</a:t>
            </a:r>
          </a:p>
        </p:txBody>
      </p:sp>
      <p:sp>
        <p:nvSpPr>
          <p:cNvPr id="4" name="TextBox 3"/>
          <p:cNvSpPr txBox="1"/>
          <p:nvPr/>
        </p:nvSpPr>
        <p:spPr>
          <a:xfrm>
            <a:off x="884696" y="3983389"/>
            <a:ext cx="10585961" cy="246221"/>
          </a:xfrm>
          <a:prstGeom prst="rect">
            <a:avLst/>
          </a:prstGeom>
          <a:noFill/>
          <a:ln>
            <a:solidFill>
              <a:schemeClr val="tx1"/>
            </a:solidFill>
          </a:ln>
        </p:spPr>
        <p:txBody>
          <a:bodyPr wrap="square" lIns="0" tIns="0" rIns="0" bIns="0" rtlCol="0">
            <a:spAutoFit/>
          </a:bodyPr>
          <a:lstStyle/>
          <a:p>
            <a:pPr algn="ctr"/>
            <a:r>
              <a:rPr lang="en-IN" sz="1600" dirty="0" smtClean="0"/>
              <a:t>All pages discussed in this section can be accessed through the hamburger menu in the banner</a:t>
            </a:r>
          </a:p>
        </p:txBody>
      </p:sp>
    </p:spTree>
    <p:extLst>
      <p:ext uri="{BB962C8B-B14F-4D97-AF65-F5344CB8AC3E}">
        <p14:creationId xmlns:p14="http://schemas.microsoft.com/office/powerpoint/2010/main" val="5474776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3802" y="928469"/>
            <a:ext cx="7878521" cy="4256478"/>
          </a:xfrm>
          <a:prstGeom prst="rect">
            <a:avLst/>
          </a:prstGeom>
        </p:spPr>
      </p:pic>
      <p:sp>
        <p:nvSpPr>
          <p:cNvPr id="13" name="TextBox 12"/>
          <p:cNvSpPr txBox="1"/>
          <p:nvPr/>
        </p:nvSpPr>
        <p:spPr>
          <a:xfrm>
            <a:off x="2253802" y="309093"/>
            <a:ext cx="7830355"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Initiate Emergency</a:t>
            </a:r>
          </a:p>
        </p:txBody>
      </p:sp>
      <p:sp>
        <p:nvSpPr>
          <p:cNvPr id="9" name="Rounded Rectangular Callout 8"/>
          <p:cNvSpPr/>
          <p:nvPr/>
        </p:nvSpPr>
        <p:spPr bwMode="auto">
          <a:xfrm>
            <a:off x="277796" y="2345013"/>
            <a:ext cx="1833219" cy="637601"/>
          </a:xfrm>
          <a:prstGeom prst="wedgeRoundRectCallout">
            <a:avLst>
              <a:gd name="adj1" fmla="val 68000"/>
              <a:gd name="adj2" fmla="val -8316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Check this checkbox to indicate a Drill</a:t>
            </a:r>
            <a:endParaRPr lang="en-IN" sz="1200" dirty="0">
              <a:solidFill>
                <a:schemeClr val="tx1"/>
              </a:solidFill>
            </a:endParaRPr>
          </a:p>
        </p:txBody>
      </p:sp>
      <p:sp>
        <p:nvSpPr>
          <p:cNvPr id="11" name="Rectangle 10"/>
          <p:cNvSpPr/>
          <p:nvPr/>
        </p:nvSpPr>
        <p:spPr bwMode="auto">
          <a:xfrm>
            <a:off x="2467135" y="1979852"/>
            <a:ext cx="210017" cy="134096"/>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0084157" y="2803870"/>
            <a:ext cx="1833219" cy="830600"/>
          </a:xfrm>
          <a:prstGeom prst="wedgeRoundRectCallout">
            <a:avLst>
              <a:gd name="adj1" fmla="val -61764"/>
              <a:gd name="adj2" fmla="val 6157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Option to capture flight details appears for Flight related emergency types only.</a:t>
            </a:r>
            <a:endParaRPr lang="en-IN" sz="1200" dirty="0">
              <a:solidFill>
                <a:schemeClr val="tx1"/>
              </a:solidFill>
            </a:endParaRPr>
          </a:p>
        </p:txBody>
      </p:sp>
      <p:sp>
        <p:nvSpPr>
          <p:cNvPr id="2" name="Rectangle 1"/>
          <p:cNvSpPr/>
          <p:nvPr/>
        </p:nvSpPr>
        <p:spPr bwMode="auto">
          <a:xfrm>
            <a:off x="2362479" y="3499730"/>
            <a:ext cx="7424332" cy="29943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781665" y="5370385"/>
            <a:ext cx="10585961" cy="1231106"/>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User can enter the first digit of the flight number to choose the required flight</a:t>
            </a:r>
          </a:p>
          <a:p>
            <a:pPr marL="285750" indent="-285750">
              <a:buFont typeface="Arial" panose="020B0604020202020204" pitchFamily="34" charset="0"/>
              <a:buChar char="•"/>
            </a:pPr>
            <a:r>
              <a:rPr lang="en-IN" sz="1600" dirty="0" smtClean="0"/>
              <a:t>If the flight has multiple sectors, user should choose the affected sector  from the Origin field, other fields will be auto populated </a:t>
            </a:r>
          </a:p>
          <a:p>
            <a:pPr marL="285750" indent="-285750">
              <a:buFont typeface="Arial" panose="020B0604020202020204" pitchFamily="34" charset="0"/>
              <a:buChar char="•"/>
            </a:pPr>
            <a:r>
              <a:rPr lang="en-IN" sz="1600" dirty="0" smtClean="0"/>
              <a:t>Once the emergency is initiated, notification messages will be sent to HOD group members of departments mapped to the emergency type</a:t>
            </a:r>
          </a:p>
        </p:txBody>
      </p:sp>
    </p:spTree>
    <p:extLst>
      <p:ext uri="{BB962C8B-B14F-4D97-AF65-F5344CB8AC3E}">
        <p14:creationId xmlns:p14="http://schemas.microsoft.com/office/powerpoint/2010/main" val="11387374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0771" y="997196"/>
            <a:ext cx="8165205" cy="4411362"/>
          </a:xfrm>
          <a:prstGeom prst="rect">
            <a:avLst/>
          </a:prstGeom>
        </p:spPr>
      </p:pic>
      <p:sp>
        <p:nvSpPr>
          <p:cNvPr id="13" name="TextBox 12"/>
          <p:cNvSpPr txBox="1"/>
          <p:nvPr/>
        </p:nvSpPr>
        <p:spPr>
          <a:xfrm>
            <a:off x="2150772" y="309093"/>
            <a:ext cx="8165205"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Notify Team</a:t>
            </a:r>
          </a:p>
        </p:txBody>
      </p:sp>
      <p:sp>
        <p:nvSpPr>
          <p:cNvPr id="11" name="Rectangle 10"/>
          <p:cNvSpPr/>
          <p:nvPr/>
        </p:nvSpPr>
        <p:spPr bwMode="auto">
          <a:xfrm>
            <a:off x="2430245" y="2358088"/>
            <a:ext cx="210017" cy="134096"/>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0038750" y="1885636"/>
            <a:ext cx="1833219" cy="830600"/>
          </a:xfrm>
          <a:prstGeom prst="wedgeRoundRectCallout">
            <a:avLst>
              <a:gd name="adj1" fmla="val -56980"/>
              <a:gd name="adj2" fmla="val 16187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Notify to send notifications to selected team members</a:t>
            </a:r>
            <a:endParaRPr lang="en-IN" sz="1200" dirty="0">
              <a:solidFill>
                <a:schemeClr val="tx1"/>
              </a:solidFill>
            </a:endParaRPr>
          </a:p>
        </p:txBody>
      </p:sp>
      <p:sp>
        <p:nvSpPr>
          <p:cNvPr id="18" name="TextBox 17"/>
          <p:cNvSpPr txBox="1"/>
          <p:nvPr/>
        </p:nvSpPr>
        <p:spPr>
          <a:xfrm>
            <a:off x="781665" y="5542664"/>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Once an emergency is created, HODs can notify additional team members using this page</a:t>
            </a:r>
          </a:p>
          <a:p>
            <a:pPr marL="285750" indent="-285750">
              <a:buFont typeface="Arial" panose="020B0604020202020204" pitchFamily="34" charset="0"/>
              <a:buChar char="•"/>
            </a:pPr>
            <a:r>
              <a:rPr lang="en-IN" sz="1600" dirty="0" smtClean="0"/>
              <a:t>Email, SMS and Push notifications will be sent to the selected members</a:t>
            </a:r>
          </a:p>
        </p:txBody>
      </p:sp>
      <p:sp>
        <p:nvSpPr>
          <p:cNvPr id="14" name="Rounded Rectangular Callout 13"/>
          <p:cNvSpPr/>
          <p:nvPr/>
        </p:nvSpPr>
        <p:spPr bwMode="auto">
          <a:xfrm>
            <a:off x="177816" y="1783022"/>
            <a:ext cx="1833219" cy="830600"/>
          </a:xfrm>
          <a:prstGeom prst="wedgeRoundRectCallout">
            <a:avLst>
              <a:gd name="adj1" fmla="val 70178"/>
              <a:gd name="adj2" fmla="val 2542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Check the checkbox to select team members</a:t>
            </a:r>
            <a:endParaRPr lang="en-IN" sz="1200" dirty="0">
              <a:solidFill>
                <a:schemeClr val="tx1"/>
              </a:solidFill>
            </a:endParaRPr>
          </a:p>
        </p:txBody>
      </p:sp>
    </p:spTree>
    <p:extLst>
      <p:ext uri="{BB962C8B-B14F-4D97-AF65-F5344CB8AC3E}">
        <p14:creationId xmlns:p14="http://schemas.microsoft.com/office/powerpoint/2010/main" val="134273540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50772" y="309093"/>
            <a:ext cx="8165205"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Introduction</a:t>
            </a:r>
          </a:p>
        </p:txBody>
      </p:sp>
      <p:sp>
        <p:nvSpPr>
          <p:cNvPr id="16" name="TextBox 15"/>
          <p:cNvSpPr txBox="1"/>
          <p:nvPr/>
        </p:nvSpPr>
        <p:spPr>
          <a:xfrm>
            <a:off x="357188" y="1493951"/>
            <a:ext cx="11367997" cy="4370427"/>
          </a:xfrm>
          <a:prstGeom prst="rect">
            <a:avLst/>
          </a:prstGeom>
          <a:noFill/>
          <a:ln>
            <a:solidFill>
              <a:schemeClr val="tx1"/>
            </a:solidFill>
          </a:ln>
        </p:spPr>
        <p:txBody>
          <a:bodyPr wrap="square" lIns="0" tIns="0" rIns="0" bIns="0" rtlCol="0">
            <a:spAutoFit/>
          </a:bodyPr>
          <a:lstStyle/>
          <a:p>
            <a:pPr algn="just"/>
            <a:r>
              <a:rPr lang="en-US" sz="2400" dirty="0" smtClean="0"/>
              <a:t>Crisis Management </a:t>
            </a:r>
            <a:r>
              <a:rPr lang="en-US" sz="2400" dirty="0"/>
              <a:t>System </a:t>
            </a:r>
            <a:r>
              <a:rPr lang="en-US" sz="2400" dirty="0" smtClean="0"/>
              <a:t>(CMS) </a:t>
            </a:r>
            <a:r>
              <a:rPr lang="en-US" sz="2400" dirty="0"/>
              <a:t>is to be the only </a:t>
            </a:r>
            <a:r>
              <a:rPr lang="en-US" sz="2400" dirty="0" smtClean="0"/>
              <a:t>system </a:t>
            </a:r>
            <a:r>
              <a:rPr lang="en-US" sz="2400" dirty="0"/>
              <a:t>the airlines </a:t>
            </a:r>
            <a:r>
              <a:rPr lang="en-US" sz="2400" dirty="0" smtClean="0"/>
              <a:t>will use to       efficiently </a:t>
            </a:r>
            <a:r>
              <a:rPr lang="en-US" sz="2400" dirty="0"/>
              <a:t>manage execution of the entire crisis management </a:t>
            </a:r>
            <a:r>
              <a:rPr lang="en-US" sz="2400" dirty="0" smtClean="0"/>
              <a:t>activity, </a:t>
            </a:r>
            <a:r>
              <a:rPr lang="en-US" sz="2400" dirty="0"/>
              <a:t>in event of emergency or crisis</a:t>
            </a:r>
            <a:r>
              <a:rPr lang="en-US" sz="2400" dirty="0" smtClean="0"/>
              <a:t>.</a:t>
            </a:r>
          </a:p>
          <a:p>
            <a:endParaRPr lang="en-US" sz="2400" dirty="0" smtClean="0"/>
          </a:p>
          <a:p>
            <a:r>
              <a:rPr lang="en-US" sz="2400" dirty="0" smtClean="0"/>
              <a:t> </a:t>
            </a:r>
            <a:r>
              <a:rPr lang="en-US" sz="2400" dirty="0"/>
              <a:t>This application enables the airlines </a:t>
            </a:r>
            <a:r>
              <a:rPr lang="en-US" sz="2400" dirty="0" smtClean="0"/>
              <a:t>to</a:t>
            </a:r>
          </a:p>
          <a:p>
            <a:r>
              <a:rPr lang="en-US" sz="2400" dirty="0" smtClean="0"/>
              <a:t> </a:t>
            </a:r>
          </a:p>
          <a:p>
            <a:pPr marL="342900" indent="-342900">
              <a:buFont typeface="Arial" panose="020B0604020202020204" pitchFamily="34" charset="0"/>
              <a:buChar char="•"/>
            </a:pPr>
            <a:r>
              <a:rPr lang="en-US" sz="2000" dirty="0" smtClean="0"/>
              <a:t>Initiate crisis and notify required staff</a:t>
            </a:r>
            <a:r>
              <a:rPr lang="en-US" sz="2000" dirty="0"/>
              <a:t>, follow-up availability with the support </a:t>
            </a:r>
            <a:r>
              <a:rPr lang="en-US" sz="2000" dirty="0" smtClean="0"/>
              <a:t>team</a:t>
            </a:r>
          </a:p>
          <a:p>
            <a:pPr marL="342900" indent="-342900">
              <a:buFont typeface="Arial" panose="020B0604020202020204" pitchFamily="34" charset="0"/>
              <a:buChar char="•"/>
            </a:pPr>
            <a:r>
              <a:rPr lang="en-US" sz="2000" dirty="0" smtClean="0"/>
              <a:t>Checklist and Demand management workflow</a:t>
            </a:r>
          </a:p>
          <a:p>
            <a:pPr marL="342900" indent="-342900">
              <a:buFont typeface="Arial" panose="020B0604020202020204" pitchFamily="34" charset="0"/>
              <a:buChar char="•"/>
            </a:pPr>
            <a:r>
              <a:rPr lang="en-US" sz="2000" dirty="0" smtClean="0"/>
              <a:t>Log Enquiries and </a:t>
            </a:r>
            <a:r>
              <a:rPr lang="en-US" sz="2000" dirty="0"/>
              <a:t>provide ready reference of data to support </a:t>
            </a:r>
            <a:r>
              <a:rPr lang="en-US" sz="2000" dirty="0" smtClean="0"/>
              <a:t>enquiries</a:t>
            </a:r>
          </a:p>
          <a:p>
            <a:pPr marL="342900" indent="-342900">
              <a:buFont typeface="Arial" panose="020B0604020202020204" pitchFamily="34" charset="0"/>
              <a:buChar char="•"/>
            </a:pPr>
            <a:r>
              <a:rPr lang="en-US" sz="2000" dirty="0" smtClean="0"/>
              <a:t>Search for PDA and Cargo , Verify manifest</a:t>
            </a:r>
          </a:p>
          <a:p>
            <a:pPr marL="342900" indent="-342900">
              <a:buFont typeface="Arial" panose="020B0604020202020204" pitchFamily="34" charset="0"/>
              <a:buChar char="•"/>
            </a:pPr>
            <a:r>
              <a:rPr lang="en-US" sz="2000" dirty="0" smtClean="0"/>
              <a:t>Inter and intra department communication</a:t>
            </a:r>
          </a:p>
          <a:p>
            <a:pPr marL="342900" indent="-342900">
              <a:buFont typeface="Arial" panose="020B0604020202020204" pitchFamily="34" charset="0"/>
              <a:buChar char="•"/>
            </a:pPr>
            <a:r>
              <a:rPr lang="en-US" sz="2000" dirty="0" smtClean="0"/>
              <a:t>Crisis Closure</a:t>
            </a:r>
          </a:p>
          <a:p>
            <a:pPr marL="342900" indent="-342900">
              <a:buFont typeface="Arial" panose="020B0604020202020204" pitchFamily="34" charset="0"/>
              <a:buChar char="•"/>
            </a:pPr>
            <a:r>
              <a:rPr lang="en-US" sz="2000" dirty="0" smtClean="0"/>
              <a:t>Archive Management</a:t>
            </a:r>
          </a:p>
        </p:txBody>
      </p:sp>
    </p:spTree>
    <p:extLst>
      <p:ext uri="{BB962C8B-B14F-4D97-AF65-F5344CB8AC3E}">
        <p14:creationId xmlns:p14="http://schemas.microsoft.com/office/powerpoint/2010/main" val="227548318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2215" y="1001788"/>
            <a:ext cx="8171316" cy="4414664"/>
          </a:xfrm>
          <a:prstGeom prst="rect">
            <a:avLst/>
          </a:prstGeom>
        </p:spPr>
      </p:pic>
      <p:sp>
        <p:nvSpPr>
          <p:cNvPr id="13" name="TextBox 12"/>
          <p:cNvSpPr txBox="1"/>
          <p:nvPr/>
        </p:nvSpPr>
        <p:spPr>
          <a:xfrm>
            <a:off x="2272214" y="309093"/>
            <a:ext cx="8171316"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Notification Acknowledgement</a:t>
            </a:r>
          </a:p>
        </p:txBody>
      </p:sp>
      <p:sp>
        <p:nvSpPr>
          <p:cNvPr id="15" name="Rounded Rectangular Callout 14"/>
          <p:cNvSpPr/>
          <p:nvPr/>
        </p:nvSpPr>
        <p:spPr bwMode="auto">
          <a:xfrm>
            <a:off x="10355606" y="1875729"/>
            <a:ext cx="1833219" cy="830600"/>
          </a:xfrm>
          <a:prstGeom prst="wedgeRoundRectCallout">
            <a:avLst>
              <a:gd name="adj1" fmla="val -105454"/>
              <a:gd name="adj2" fmla="val 1302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Response Status helps track the response from the team member</a:t>
            </a:r>
            <a:endParaRPr lang="en-IN" sz="1200" dirty="0">
              <a:solidFill>
                <a:schemeClr val="tx1"/>
              </a:solidFill>
            </a:endParaRPr>
          </a:p>
        </p:txBody>
      </p:sp>
      <p:sp>
        <p:nvSpPr>
          <p:cNvPr id="18" name="TextBox 17"/>
          <p:cNvSpPr txBox="1"/>
          <p:nvPr/>
        </p:nvSpPr>
        <p:spPr>
          <a:xfrm>
            <a:off x="781665" y="5380167"/>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Team members can acknowledge their availability by responding using SMS</a:t>
            </a:r>
          </a:p>
          <a:p>
            <a:pPr marL="285750" indent="-285750">
              <a:buFont typeface="Arial" panose="020B0604020202020204" pitchFamily="34" charset="0"/>
              <a:buChar char="•"/>
            </a:pPr>
            <a:r>
              <a:rPr lang="en-IN" sz="1600" dirty="0" smtClean="0"/>
              <a:t>This page can be used to track if responses have received from team members</a:t>
            </a:r>
          </a:p>
        </p:txBody>
      </p:sp>
      <p:sp>
        <p:nvSpPr>
          <p:cNvPr id="14" name="Rounded Rectangular Callout 13"/>
          <p:cNvSpPr/>
          <p:nvPr/>
        </p:nvSpPr>
        <p:spPr bwMode="auto">
          <a:xfrm>
            <a:off x="250231" y="1433419"/>
            <a:ext cx="2021983" cy="1272910"/>
          </a:xfrm>
          <a:prstGeom prst="wedgeRoundRectCallout">
            <a:avLst>
              <a:gd name="adj1" fmla="val 82631"/>
              <a:gd name="adj2" fmla="val 2646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list of team members who have been notified along with their department names</a:t>
            </a:r>
            <a:endParaRPr lang="en-IN" sz="1200" dirty="0">
              <a:solidFill>
                <a:schemeClr val="tx1"/>
              </a:solidFill>
            </a:endParaRPr>
          </a:p>
        </p:txBody>
      </p:sp>
    </p:spTree>
    <p:extLst>
      <p:ext uri="{BB962C8B-B14F-4D97-AF65-F5344CB8AC3E}">
        <p14:creationId xmlns:p14="http://schemas.microsoft.com/office/powerpoint/2010/main" val="393050999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0774" y="987929"/>
            <a:ext cx="7948994" cy="4294552"/>
          </a:xfrm>
          <a:prstGeom prst="rect">
            <a:avLst/>
          </a:prstGeom>
        </p:spPr>
      </p:pic>
      <p:sp>
        <p:nvSpPr>
          <p:cNvPr id="13" name="TextBox 12"/>
          <p:cNvSpPr txBox="1"/>
          <p:nvPr/>
        </p:nvSpPr>
        <p:spPr>
          <a:xfrm>
            <a:off x="2150773" y="309093"/>
            <a:ext cx="794899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Upload Data</a:t>
            </a:r>
          </a:p>
        </p:txBody>
      </p:sp>
      <p:sp>
        <p:nvSpPr>
          <p:cNvPr id="15" name="Rounded Rectangular Callout 14"/>
          <p:cNvSpPr/>
          <p:nvPr/>
        </p:nvSpPr>
        <p:spPr bwMode="auto">
          <a:xfrm>
            <a:off x="317554" y="2820838"/>
            <a:ext cx="1833219" cy="830600"/>
          </a:xfrm>
          <a:prstGeom prst="wedgeRoundRectCallout">
            <a:avLst>
              <a:gd name="adj1" fmla="val 265114"/>
              <a:gd name="adj2" fmla="val -8367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Download the template in which data should be uploaded</a:t>
            </a:r>
            <a:endParaRPr lang="en-IN" sz="1200" dirty="0">
              <a:solidFill>
                <a:schemeClr val="tx1"/>
              </a:solidFill>
            </a:endParaRPr>
          </a:p>
        </p:txBody>
      </p:sp>
      <p:sp>
        <p:nvSpPr>
          <p:cNvPr id="18" name="TextBox 17"/>
          <p:cNvSpPr txBox="1"/>
          <p:nvPr/>
        </p:nvSpPr>
        <p:spPr>
          <a:xfrm>
            <a:off x="781665" y="5456509"/>
            <a:ext cx="10585961" cy="984885"/>
          </a:xfrm>
          <a:prstGeom prst="rect">
            <a:avLst/>
          </a:prstGeom>
          <a:noFill/>
          <a:ln>
            <a:solidFill>
              <a:schemeClr val="tx1"/>
            </a:solidFill>
          </a:ln>
        </p:spPr>
        <p:txBody>
          <a:bodyPr wrap="square" lIns="0" tIns="0" rIns="0" bIns="0" rtlCol="0">
            <a:spAutoFit/>
          </a:bodyPr>
          <a:lstStyle/>
          <a:p>
            <a:r>
              <a:rPr lang="en-IN" sz="1600" dirty="0" smtClean="0"/>
              <a:t>On creation of a flight related emergency, all necessary data is automatically retrieved from the systems</a:t>
            </a:r>
          </a:p>
          <a:p>
            <a:r>
              <a:rPr lang="en-IN" sz="1600" dirty="0" smtClean="0"/>
              <a:t>In case services are not available, data can be uploaded using this page</a:t>
            </a:r>
          </a:p>
          <a:p>
            <a:r>
              <a:rPr lang="en-IN" sz="1600" dirty="0" smtClean="0"/>
              <a:t>Data is to be uploaded in specified format only</a:t>
            </a:r>
          </a:p>
          <a:p>
            <a:r>
              <a:rPr lang="en-IN" sz="1600" dirty="0" smtClean="0"/>
              <a:t>This page can also be used to append the available data set with additional data as required</a:t>
            </a:r>
          </a:p>
        </p:txBody>
      </p:sp>
      <p:sp>
        <p:nvSpPr>
          <p:cNvPr id="9" name="Rounded Rectangular Callout 8"/>
          <p:cNvSpPr/>
          <p:nvPr/>
        </p:nvSpPr>
        <p:spPr bwMode="auto">
          <a:xfrm>
            <a:off x="10404244" y="1843992"/>
            <a:ext cx="1644455" cy="976846"/>
          </a:xfrm>
          <a:prstGeom prst="wedgeRoundRectCallout">
            <a:avLst>
              <a:gd name="adj1" fmla="val -151050"/>
              <a:gd name="adj2" fmla="val 9783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“Upload” button to upload the data</a:t>
            </a:r>
            <a:endParaRPr lang="en-IN" sz="1200" dirty="0">
              <a:solidFill>
                <a:schemeClr val="tx1"/>
              </a:solidFill>
            </a:endParaRPr>
          </a:p>
        </p:txBody>
      </p:sp>
    </p:spTree>
    <p:extLst>
      <p:ext uri="{BB962C8B-B14F-4D97-AF65-F5344CB8AC3E}">
        <p14:creationId xmlns:p14="http://schemas.microsoft.com/office/powerpoint/2010/main" val="9070415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6196" y="3052293"/>
            <a:ext cx="1016143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Dashboard</a:t>
            </a:r>
          </a:p>
        </p:txBody>
      </p:sp>
      <p:sp>
        <p:nvSpPr>
          <p:cNvPr id="4" name="TextBox 3"/>
          <p:cNvSpPr txBox="1"/>
          <p:nvPr/>
        </p:nvSpPr>
        <p:spPr>
          <a:xfrm>
            <a:off x="884696" y="3983389"/>
            <a:ext cx="10585961" cy="492443"/>
          </a:xfrm>
          <a:prstGeom prst="rect">
            <a:avLst/>
          </a:prstGeom>
          <a:noFill/>
          <a:ln>
            <a:solidFill>
              <a:schemeClr val="tx1"/>
            </a:solidFill>
          </a:ln>
        </p:spPr>
        <p:txBody>
          <a:bodyPr wrap="square" lIns="0" tIns="0" rIns="0" bIns="0" rtlCol="0">
            <a:spAutoFit/>
          </a:bodyPr>
          <a:lstStyle/>
          <a:p>
            <a:pPr algn="ctr"/>
            <a:r>
              <a:rPr lang="en-IN" sz="1600" dirty="0" smtClean="0"/>
              <a:t>All pages discussed in this section are specific to the emergency selected in the banner</a:t>
            </a:r>
          </a:p>
          <a:p>
            <a:pPr algn="ctr"/>
            <a:r>
              <a:rPr lang="en-IN" sz="1600" dirty="0" smtClean="0"/>
              <a:t>Pages will be shown based on access rights of the selected department</a:t>
            </a:r>
          </a:p>
        </p:txBody>
      </p:sp>
    </p:spTree>
    <p:extLst>
      <p:ext uri="{BB962C8B-B14F-4D97-AF65-F5344CB8AC3E}">
        <p14:creationId xmlns:p14="http://schemas.microsoft.com/office/powerpoint/2010/main" val="39969054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7351" y="937919"/>
            <a:ext cx="8142287" cy="4398981"/>
          </a:xfrm>
          <a:prstGeom prst="rect">
            <a:avLst/>
          </a:prstGeom>
        </p:spPr>
      </p:pic>
      <p:sp>
        <p:nvSpPr>
          <p:cNvPr id="13" name="TextBox 12"/>
          <p:cNvSpPr txBox="1"/>
          <p:nvPr/>
        </p:nvSpPr>
        <p:spPr>
          <a:xfrm>
            <a:off x="2007351" y="309093"/>
            <a:ext cx="817808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Log Enquiry for Passenger, Crew, Cargo</a:t>
            </a:r>
          </a:p>
        </p:txBody>
      </p:sp>
      <p:sp>
        <p:nvSpPr>
          <p:cNvPr id="15" name="Rounded Rectangular Callout 14"/>
          <p:cNvSpPr/>
          <p:nvPr/>
        </p:nvSpPr>
        <p:spPr bwMode="auto">
          <a:xfrm>
            <a:off x="100370" y="3462886"/>
            <a:ext cx="1833219" cy="830600"/>
          </a:xfrm>
          <a:prstGeom prst="wedgeRoundRectCallout">
            <a:avLst>
              <a:gd name="adj1" fmla="val 184325"/>
              <a:gd name="adj2" fmla="val -12837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passenger from the drop down list</a:t>
            </a:r>
            <a:endParaRPr lang="en-IN" sz="1200" dirty="0">
              <a:solidFill>
                <a:schemeClr val="tx1"/>
              </a:solidFill>
            </a:endParaRPr>
          </a:p>
        </p:txBody>
      </p:sp>
      <p:sp>
        <p:nvSpPr>
          <p:cNvPr id="18" name="TextBox 17"/>
          <p:cNvSpPr txBox="1"/>
          <p:nvPr/>
        </p:nvSpPr>
        <p:spPr>
          <a:xfrm>
            <a:off x="837362" y="5411728"/>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section is available for Call Centre to log enquiries received from various parties for passenger, crew and cargo</a:t>
            </a:r>
          </a:p>
          <a:p>
            <a:pPr marL="285750" indent="-285750">
              <a:buFont typeface="Arial" panose="020B0604020202020204" pitchFamily="34" charset="0"/>
              <a:buChar char="•"/>
            </a:pPr>
            <a:r>
              <a:rPr lang="en-IN" sz="1600" dirty="0" smtClean="0"/>
              <a:t>Based on different enquiry type, the section shows fields to capture the necessary details</a:t>
            </a:r>
          </a:p>
          <a:p>
            <a:pPr marL="285750" indent="-285750">
              <a:buFont typeface="Arial" panose="020B0604020202020204" pitchFamily="34" charset="0"/>
              <a:buChar char="•"/>
            </a:pPr>
            <a:r>
              <a:rPr lang="en-IN" sz="1600" dirty="0" smtClean="0"/>
              <a:t>This page shows the fields to log enquiry for Passenger</a:t>
            </a:r>
          </a:p>
          <a:p>
            <a:pPr marL="285750" indent="-285750">
              <a:buFont typeface="Arial" panose="020B0604020202020204" pitchFamily="34" charset="0"/>
              <a:buChar char="•"/>
            </a:pPr>
            <a:r>
              <a:rPr lang="en-IN" sz="1600" dirty="0" smtClean="0"/>
              <a:t>Log enquiry screen for Crew and Cargo are similar, with only necessary fields shown and populated automatically</a:t>
            </a:r>
          </a:p>
        </p:txBody>
      </p:sp>
      <p:sp>
        <p:nvSpPr>
          <p:cNvPr id="9" name="Rounded Rectangular Callout 8"/>
          <p:cNvSpPr/>
          <p:nvPr/>
        </p:nvSpPr>
        <p:spPr bwMode="auto">
          <a:xfrm>
            <a:off x="10223400" y="2013686"/>
            <a:ext cx="1644455" cy="976846"/>
          </a:xfrm>
          <a:prstGeom prst="wedgeRoundRectCallout">
            <a:avLst>
              <a:gd name="adj1" fmla="val -166016"/>
              <a:gd name="adj2" fmla="val 6528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PNR number is populated automatically</a:t>
            </a:r>
            <a:endParaRPr lang="en-IN" sz="1200" dirty="0">
              <a:solidFill>
                <a:schemeClr val="tx1"/>
              </a:solidFill>
            </a:endParaRPr>
          </a:p>
        </p:txBody>
      </p:sp>
      <p:sp>
        <p:nvSpPr>
          <p:cNvPr id="12" name="Rounded Rectangular Callout 11"/>
          <p:cNvSpPr/>
          <p:nvPr/>
        </p:nvSpPr>
        <p:spPr bwMode="auto">
          <a:xfrm>
            <a:off x="10332959" y="4293486"/>
            <a:ext cx="1833219" cy="988851"/>
          </a:xfrm>
          <a:prstGeom prst="wedgeRoundRectCallout">
            <a:avLst>
              <a:gd name="adj1" fmla="val -216563"/>
              <a:gd name="adj2" fmla="val -4657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If any checkbox is checked, Demands are created automatically for the required department</a:t>
            </a:r>
            <a:endParaRPr lang="en-IN" sz="1200" dirty="0">
              <a:solidFill>
                <a:schemeClr val="tx1"/>
              </a:solidFill>
            </a:endParaRPr>
          </a:p>
        </p:txBody>
      </p:sp>
      <p:sp>
        <p:nvSpPr>
          <p:cNvPr id="2" name="Rectangle 1"/>
          <p:cNvSpPr/>
          <p:nvPr/>
        </p:nvSpPr>
        <p:spPr bwMode="auto">
          <a:xfrm>
            <a:off x="7038652" y="3940175"/>
            <a:ext cx="180304" cy="51691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898111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974019"/>
            <a:ext cx="8229943" cy="4446338"/>
          </a:xfrm>
          <a:prstGeom prst="rect">
            <a:avLst/>
          </a:prstGeom>
        </p:spPr>
      </p:pic>
      <p:sp>
        <p:nvSpPr>
          <p:cNvPr id="13" name="TextBox 12"/>
          <p:cNvSpPr txBox="1"/>
          <p:nvPr/>
        </p:nvSpPr>
        <p:spPr>
          <a:xfrm>
            <a:off x="1944710" y="309093"/>
            <a:ext cx="8229943"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Log Enquiry for Media, others</a:t>
            </a:r>
          </a:p>
        </p:txBody>
      </p:sp>
      <p:sp>
        <p:nvSpPr>
          <p:cNvPr id="15" name="Rounded Rectangular Callout 14"/>
          <p:cNvSpPr/>
          <p:nvPr/>
        </p:nvSpPr>
        <p:spPr bwMode="auto">
          <a:xfrm>
            <a:off x="111491" y="3357572"/>
            <a:ext cx="1833219" cy="830600"/>
          </a:xfrm>
          <a:prstGeom prst="wedgeRoundRectCallout">
            <a:avLst>
              <a:gd name="adj1" fmla="val 200273"/>
              <a:gd name="adj2" fmla="val -10327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Choose the enquiry type from this list</a:t>
            </a:r>
            <a:endParaRPr lang="en-IN" sz="1200" dirty="0">
              <a:solidFill>
                <a:schemeClr val="tx1"/>
              </a:solidFill>
            </a:endParaRPr>
          </a:p>
        </p:txBody>
      </p:sp>
      <p:sp>
        <p:nvSpPr>
          <p:cNvPr id="18" name="TextBox 17"/>
          <p:cNvSpPr txBox="1"/>
          <p:nvPr/>
        </p:nvSpPr>
        <p:spPr>
          <a:xfrm>
            <a:off x="837362" y="5531285"/>
            <a:ext cx="10585961" cy="1231106"/>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section is available for Call Centre to log enquiries received from Media and others</a:t>
            </a:r>
          </a:p>
          <a:p>
            <a:pPr marL="285750" indent="-285750">
              <a:buFont typeface="Arial" panose="020B0604020202020204" pitchFamily="34" charset="0"/>
              <a:buChar char="•"/>
            </a:pPr>
            <a:r>
              <a:rPr lang="en-IN" sz="1600" dirty="0" smtClean="0"/>
              <a:t>Enquiries from media are categorized separately as they are addressed by specific departments that deal with sensitive data</a:t>
            </a:r>
          </a:p>
          <a:p>
            <a:pPr marL="285750" indent="-285750">
              <a:buFont typeface="Arial" panose="020B0604020202020204" pitchFamily="34" charset="0"/>
              <a:buChar char="•"/>
            </a:pPr>
            <a:r>
              <a:rPr lang="en-IN" sz="1600" dirty="0" smtClean="0"/>
              <a:t>For enquiries which do not fall in pre defined buckets, Other Queries should be selected- these quires will be handled by higher personnel</a:t>
            </a:r>
          </a:p>
        </p:txBody>
      </p:sp>
      <p:sp>
        <p:nvSpPr>
          <p:cNvPr id="12" name="Rounded Rectangular Callout 11"/>
          <p:cNvSpPr/>
          <p:nvPr/>
        </p:nvSpPr>
        <p:spPr bwMode="auto">
          <a:xfrm>
            <a:off x="10516826" y="4243997"/>
            <a:ext cx="1491046" cy="830600"/>
          </a:xfrm>
          <a:prstGeom prst="wedgeRoundRectCallout">
            <a:avLst>
              <a:gd name="adj1" fmla="val -201952"/>
              <a:gd name="adj2" fmla="val -15392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submit to log the Enquiry.</a:t>
            </a:r>
            <a:endParaRPr lang="en-IN" sz="1200" dirty="0">
              <a:solidFill>
                <a:schemeClr val="tx1"/>
              </a:solidFill>
            </a:endParaRPr>
          </a:p>
        </p:txBody>
      </p:sp>
    </p:spTree>
    <p:extLst>
      <p:ext uri="{BB962C8B-B14F-4D97-AF65-F5344CB8AC3E}">
        <p14:creationId xmlns:p14="http://schemas.microsoft.com/office/powerpoint/2010/main" val="248919125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9747" y="944358"/>
            <a:ext cx="7847607" cy="4239776"/>
          </a:xfrm>
          <a:prstGeom prst="rect">
            <a:avLst/>
          </a:prstGeom>
        </p:spPr>
      </p:pic>
      <p:sp>
        <p:nvSpPr>
          <p:cNvPr id="13" name="TextBox 12"/>
          <p:cNvSpPr txBox="1"/>
          <p:nvPr/>
        </p:nvSpPr>
        <p:spPr>
          <a:xfrm>
            <a:off x="2079747" y="309093"/>
            <a:ext cx="784563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Checklists</a:t>
            </a:r>
          </a:p>
        </p:txBody>
      </p:sp>
      <p:sp>
        <p:nvSpPr>
          <p:cNvPr id="15" name="Rounded Rectangular Callout 14"/>
          <p:cNvSpPr/>
          <p:nvPr/>
        </p:nvSpPr>
        <p:spPr bwMode="auto">
          <a:xfrm>
            <a:off x="111489" y="2781888"/>
            <a:ext cx="1833219" cy="830600"/>
          </a:xfrm>
          <a:prstGeom prst="wedgeRoundRectCallout">
            <a:avLst>
              <a:gd name="adj1" fmla="val 178276"/>
              <a:gd name="adj2" fmla="val -7832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List of Open checklists is shown in Active tab</a:t>
            </a:r>
          </a:p>
          <a:p>
            <a:pPr defTabSz="914099" fontAlgn="base">
              <a:spcBef>
                <a:spcPct val="0"/>
              </a:spcBef>
              <a:spcAft>
                <a:spcPct val="0"/>
              </a:spcAft>
            </a:pPr>
            <a:r>
              <a:rPr lang="en-IN" sz="1200" dirty="0" smtClean="0">
                <a:solidFill>
                  <a:schemeClr val="tx1"/>
                </a:solidFill>
              </a:rPr>
              <a:t>List of closed checklists is shown in Closed tab</a:t>
            </a:r>
            <a:endParaRPr lang="en-IN" sz="1200" dirty="0">
              <a:solidFill>
                <a:schemeClr val="tx1"/>
              </a:solidFill>
            </a:endParaRPr>
          </a:p>
        </p:txBody>
      </p:sp>
      <p:sp>
        <p:nvSpPr>
          <p:cNvPr id="18" name="TextBox 17"/>
          <p:cNvSpPr txBox="1"/>
          <p:nvPr/>
        </p:nvSpPr>
        <p:spPr>
          <a:xfrm>
            <a:off x="781665" y="5332285"/>
            <a:ext cx="10585961" cy="1477328"/>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section is used to track predefined actions that need to be performed for the emergency type</a:t>
            </a:r>
          </a:p>
          <a:p>
            <a:pPr marL="285750" indent="-285750">
              <a:buFont typeface="Arial" panose="020B0604020202020204" pitchFamily="34" charset="0"/>
              <a:buChar char="•"/>
            </a:pPr>
            <a:r>
              <a:rPr lang="en-IN" sz="1600" dirty="0" smtClean="0"/>
              <a:t>Checklists shown are as per the sequence order set during configuration</a:t>
            </a:r>
          </a:p>
          <a:p>
            <a:pPr marL="285750" indent="-285750">
              <a:buFont typeface="Arial" panose="020B0604020202020204" pitchFamily="34" charset="0"/>
              <a:buChar char="•"/>
            </a:pPr>
            <a:r>
              <a:rPr lang="en-IN" sz="1600" dirty="0"/>
              <a:t>Each checklist has a specified duration within which it should be closed. The RAG indicator shows the time remaining w.r.t this duration</a:t>
            </a:r>
            <a:r>
              <a:rPr lang="en-IN" sz="1600" dirty="0" smtClean="0"/>
              <a:t>. If more than 50% of this time is left, the status is Green. If time left is less than 50%, status is Amber. If time left is zero or negative, status is Red.</a:t>
            </a:r>
            <a:endParaRPr lang="en-IN" sz="1600" dirty="0"/>
          </a:p>
          <a:p>
            <a:pPr marL="285750" indent="-285750">
              <a:buFont typeface="Arial" panose="020B0604020202020204" pitchFamily="34" charset="0"/>
              <a:buChar char="•"/>
            </a:pPr>
            <a:r>
              <a:rPr lang="en-IN" sz="1600" dirty="0" smtClean="0"/>
              <a:t>Parent checklists cannot be closed manually- they get closed automatically when child checklists are closed</a:t>
            </a:r>
          </a:p>
        </p:txBody>
      </p:sp>
      <p:sp>
        <p:nvSpPr>
          <p:cNvPr id="12" name="Rounded Rectangular Callout 11"/>
          <p:cNvSpPr/>
          <p:nvPr/>
        </p:nvSpPr>
        <p:spPr bwMode="auto">
          <a:xfrm>
            <a:off x="10471762" y="2932907"/>
            <a:ext cx="1677196" cy="1410112"/>
          </a:xfrm>
          <a:prstGeom prst="wedgeRoundRectCallout">
            <a:avLst>
              <a:gd name="adj1" fmla="val -185256"/>
              <a:gd name="adj2" fmla="val 1167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In Active tab, Click on the checkbox to close a checklist.</a:t>
            </a:r>
          </a:p>
          <a:p>
            <a:pPr defTabSz="914099" fontAlgn="base">
              <a:spcBef>
                <a:spcPct val="0"/>
              </a:spcBef>
              <a:spcAft>
                <a:spcPct val="0"/>
              </a:spcAft>
            </a:pPr>
            <a:r>
              <a:rPr lang="en-IN" sz="1200" dirty="0" smtClean="0">
                <a:solidFill>
                  <a:schemeClr val="tx1"/>
                </a:solidFill>
              </a:rPr>
              <a:t>In Closed tab, check the checkbox to reopen a closed checklist</a:t>
            </a:r>
            <a:endParaRPr lang="en-IN" sz="1200" dirty="0">
              <a:solidFill>
                <a:schemeClr val="tx1"/>
              </a:solidFill>
            </a:endParaRPr>
          </a:p>
        </p:txBody>
      </p:sp>
      <p:sp>
        <p:nvSpPr>
          <p:cNvPr id="2" name="Rectangle 1"/>
          <p:cNvSpPr/>
          <p:nvPr/>
        </p:nvSpPr>
        <p:spPr bwMode="auto">
          <a:xfrm>
            <a:off x="7925547" y="3607259"/>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ular Callout 8"/>
          <p:cNvSpPr/>
          <p:nvPr/>
        </p:nvSpPr>
        <p:spPr bwMode="auto">
          <a:xfrm>
            <a:off x="10471762" y="1299946"/>
            <a:ext cx="1677196" cy="1052013"/>
          </a:xfrm>
          <a:prstGeom prst="wedgeRoundRectCallout">
            <a:avLst>
              <a:gd name="adj1" fmla="val -116301"/>
              <a:gd name="adj2" fmla="val 15983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Edit icon to update comments or upload files for the checklist</a:t>
            </a:r>
            <a:endParaRPr lang="en-IN" sz="1200" dirty="0">
              <a:solidFill>
                <a:schemeClr val="tx1"/>
              </a:solidFill>
            </a:endParaRPr>
          </a:p>
        </p:txBody>
      </p:sp>
      <p:sp>
        <p:nvSpPr>
          <p:cNvPr id="10" name="Rectangle 9"/>
          <p:cNvSpPr/>
          <p:nvPr/>
        </p:nvSpPr>
        <p:spPr bwMode="auto">
          <a:xfrm>
            <a:off x="8287184" y="4118728"/>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ular Callout 10"/>
          <p:cNvSpPr/>
          <p:nvPr/>
        </p:nvSpPr>
        <p:spPr bwMode="auto">
          <a:xfrm>
            <a:off x="10471762" y="4486748"/>
            <a:ext cx="1677196" cy="804904"/>
          </a:xfrm>
          <a:prstGeom prst="wedgeRoundRectCallout">
            <a:avLst>
              <a:gd name="adj1" fmla="val -168782"/>
              <a:gd name="adj2" fmla="val -7411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RAG indicator against each checklist</a:t>
            </a:r>
            <a:endParaRPr lang="en-IN" sz="1200" dirty="0">
              <a:solidFill>
                <a:schemeClr val="tx1"/>
              </a:solidFill>
            </a:endParaRPr>
          </a:p>
        </p:txBody>
      </p:sp>
      <p:sp>
        <p:nvSpPr>
          <p:cNvPr id="14" name="Rounded Rectangular Callout 13"/>
          <p:cNvSpPr/>
          <p:nvPr/>
        </p:nvSpPr>
        <p:spPr bwMode="auto">
          <a:xfrm>
            <a:off x="346388" y="3982476"/>
            <a:ext cx="1833219" cy="1268542"/>
          </a:xfrm>
          <a:prstGeom prst="wedgeRoundRectCallout">
            <a:avLst>
              <a:gd name="adj1" fmla="val 198963"/>
              <a:gd name="adj2" fmla="val -6919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Parent checklists appear as Hyperlinks. Clicking on parent checklist opens the list of sub checklists with current status</a:t>
            </a:r>
            <a:endParaRPr lang="en-IN" sz="1200" dirty="0">
              <a:solidFill>
                <a:schemeClr val="tx1"/>
              </a:solidFill>
            </a:endParaRPr>
          </a:p>
        </p:txBody>
      </p:sp>
    </p:spTree>
    <p:extLst>
      <p:ext uri="{BB962C8B-B14F-4D97-AF65-F5344CB8AC3E}">
        <p14:creationId xmlns:p14="http://schemas.microsoft.com/office/powerpoint/2010/main" val="227753799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994213"/>
            <a:ext cx="8407452" cy="4542240"/>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Demands – Assigned to Me</a:t>
            </a:r>
          </a:p>
        </p:txBody>
      </p:sp>
      <p:sp>
        <p:nvSpPr>
          <p:cNvPr id="18" name="TextBox 17"/>
          <p:cNvSpPr txBox="1"/>
          <p:nvPr/>
        </p:nvSpPr>
        <p:spPr>
          <a:xfrm>
            <a:off x="837362" y="5638999"/>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page shows the </a:t>
            </a:r>
          </a:p>
          <a:p>
            <a:pPr marL="285750" indent="-285750">
              <a:buFont typeface="Arial" panose="020B0604020202020204" pitchFamily="34" charset="0"/>
              <a:buChar char="•"/>
            </a:pPr>
            <a:r>
              <a:rPr lang="en-IN" sz="1600" dirty="0"/>
              <a:t>Each </a:t>
            </a:r>
            <a:r>
              <a:rPr lang="en-IN" sz="1600" dirty="0" smtClean="0"/>
              <a:t>Demand has </a:t>
            </a:r>
            <a:r>
              <a:rPr lang="en-IN" sz="1600" dirty="0"/>
              <a:t>a specified duration within which it should be closed. The RAG indicator shows the time remaining w.r.t this duration. If more than 50% of this time is left, the status is Green. If time left is less than 50%, status is Amber. If time left is zero or negative, status is Red</a:t>
            </a:r>
            <a:r>
              <a:rPr lang="en-IN" sz="1600" dirty="0" smtClean="0"/>
              <a:t>.</a:t>
            </a:r>
          </a:p>
        </p:txBody>
      </p:sp>
      <p:sp>
        <p:nvSpPr>
          <p:cNvPr id="10" name="Rectangle 9"/>
          <p:cNvSpPr/>
          <p:nvPr/>
        </p:nvSpPr>
        <p:spPr bwMode="auto">
          <a:xfrm>
            <a:off x="9528359" y="4528328"/>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ular Callout 10"/>
          <p:cNvSpPr/>
          <p:nvPr/>
        </p:nvSpPr>
        <p:spPr bwMode="auto">
          <a:xfrm>
            <a:off x="10515504" y="2410535"/>
            <a:ext cx="1478602" cy="1042948"/>
          </a:xfrm>
          <a:prstGeom prst="wedgeRoundRectCallout">
            <a:avLst>
              <a:gd name="adj1" fmla="val -96929"/>
              <a:gd name="adj2" fmla="val 15601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checkbox in “Done” column should be checked to mark a Demand as completed</a:t>
            </a:r>
            <a:endParaRPr lang="en-IN" sz="1200" dirty="0">
              <a:solidFill>
                <a:schemeClr val="tx1"/>
              </a:solidFill>
            </a:endParaRPr>
          </a:p>
        </p:txBody>
      </p:sp>
      <p:sp>
        <p:nvSpPr>
          <p:cNvPr id="17" name="Rounded Rectangular Callout 16"/>
          <p:cNvSpPr/>
          <p:nvPr/>
        </p:nvSpPr>
        <p:spPr bwMode="auto">
          <a:xfrm>
            <a:off x="267514" y="2848593"/>
            <a:ext cx="1677196" cy="804904"/>
          </a:xfrm>
          <a:prstGeom prst="wedgeRoundRectCallout">
            <a:avLst>
              <a:gd name="adj1" fmla="val 196014"/>
              <a:gd name="adj2" fmla="val 6281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Assigned to Me tab shows all Demands assigned to that department</a:t>
            </a:r>
            <a:endParaRPr lang="en-IN" sz="1200" dirty="0">
              <a:solidFill>
                <a:schemeClr val="tx1"/>
              </a:solidFill>
            </a:endParaRPr>
          </a:p>
        </p:txBody>
      </p:sp>
      <p:sp>
        <p:nvSpPr>
          <p:cNvPr id="19" name="Rectangle 18"/>
          <p:cNvSpPr/>
          <p:nvPr/>
        </p:nvSpPr>
        <p:spPr bwMode="auto">
          <a:xfrm>
            <a:off x="9245559" y="4547231"/>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ular Callout 19"/>
          <p:cNvSpPr/>
          <p:nvPr/>
        </p:nvSpPr>
        <p:spPr bwMode="auto">
          <a:xfrm>
            <a:off x="10550756" y="4727484"/>
            <a:ext cx="1478602" cy="804904"/>
          </a:xfrm>
          <a:prstGeom prst="wedgeRoundRectCallout">
            <a:avLst>
              <a:gd name="adj1" fmla="val -131831"/>
              <a:gd name="adj2" fmla="val -4788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RAG indicator shown for every Demand</a:t>
            </a:r>
            <a:endParaRPr lang="en-IN" sz="1200" dirty="0">
              <a:solidFill>
                <a:schemeClr val="tx1"/>
              </a:solidFill>
            </a:endParaRPr>
          </a:p>
        </p:txBody>
      </p:sp>
      <p:sp>
        <p:nvSpPr>
          <p:cNvPr id="21" name="Rounded Rectangular Callout 20"/>
          <p:cNvSpPr/>
          <p:nvPr/>
        </p:nvSpPr>
        <p:spPr bwMode="auto">
          <a:xfrm>
            <a:off x="10352162" y="331631"/>
            <a:ext cx="1478602" cy="804904"/>
          </a:xfrm>
          <a:prstGeom prst="wedgeRoundRectCallout">
            <a:avLst>
              <a:gd name="adj1" fmla="val -142722"/>
              <a:gd name="adj2" fmla="val 48179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Remarks can be updated for every Demand</a:t>
            </a:r>
            <a:endParaRPr lang="en-IN" sz="1200" dirty="0">
              <a:solidFill>
                <a:schemeClr val="tx1"/>
              </a:solidFill>
            </a:endParaRPr>
          </a:p>
        </p:txBody>
      </p:sp>
    </p:spTree>
    <p:extLst>
      <p:ext uri="{BB962C8B-B14F-4D97-AF65-F5344CB8AC3E}">
        <p14:creationId xmlns:p14="http://schemas.microsoft.com/office/powerpoint/2010/main" val="300449858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5649" y="1212531"/>
            <a:ext cx="7898642" cy="4267349"/>
          </a:xfrm>
          <a:prstGeom prst="rect">
            <a:avLst/>
          </a:prstGeom>
        </p:spPr>
      </p:pic>
      <p:sp>
        <p:nvSpPr>
          <p:cNvPr id="13" name="TextBox 12"/>
          <p:cNvSpPr txBox="1"/>
          <p:nvPr/>
        </p:nvSpPr>
        <p:spPr>
          <a:xfrm>
            <a:off x="2205651" y="309093"/>
            <a:ext cx="7898642"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My Demands</a:t>
            </a:r>
          </a:p>
        </p:txBody>
      </p:sp>
      <p:sp>
        <p:nvSpPr>
          <p:cNvPr id="18" name="TextBox 17"/>
          <p:cNvSpPr txBox="1"/>
          <p:nvPr/>
        </p:nvSpPr>
        <p:spPr>
          <a:xfrm>
            <a:off x="861990" y="5930456"/>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Demands can be raised by departments to other departments using this section</a:t>
            </a:r>
          </a:p>
          <a:p>
            <a:pPr marL="285750" indent="-285750">
              <a:buFont typeface="Arial" panose="020B0604020202020204" pitchFamily="34" charset="0"/>
              <a:buChar char="•"/>
            </a:pPr>
            <a:r>
              <a:rPr lang="en-IN" sz="1600" dirty="0" smtClean="0"/>
              <a:t>users can use the RAG status to decide if follow ups are needed on any Demand</a:t>
            </a:r>
          </a:p>
        </p:txBody>
      </p:sp>
      <p:sp>
        <p:nvSpPr>
          <p:cNvPr id="10" name="Rectangle 9"/>
          <p:cNvSpPr/>
          <p:nvPr/>
        </p:nvSpPr>
        <p:spPr bwMode="auto">
          <a:xfrm>
            <a:off x="9376544" y="4302163"/>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ular Callout 10"/>
          <p:cNvSpPr/>
          <p:nvPr/>
        </p:nvSpPr>
        <p:spPr bwMode="auto">
          <a:xfrm>
            <a:off x="10502203" y="3109306"/>
            <a:ext cx="1478602" cy="1042948"/>
          </a:xfrm>
          <a:prstGeom prst="wedgeRoundRectCallout">
            <a:avLst>
              <a:gd name="adj1" fmla="val -109766"/>
              <a:gd name="adj2" fmla="val 7165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Edit to edit the Demand. A Demand can be edited only when it is in New status</a:t>
            </a:r>
            <a:endParaRPr lang="en-IN" sz="1200" dirty="0">
              <a:solidFill>
                <a:schemeClr val="tx1"/>
              </a:solidFill>
            </a:endParaRPr>
          </a:p>
        </p:txBody>
      </p:sp>
      <p:sp>
        <p:nvSpPr>
          <p:cNvPr id="17" name="Rounded Rectangular Callout 16"/>
          <p:cNvSpPr/>
          <p:nvPr/>
        </p:nvSpPr>
        <p:spPr bwMode="auto">
          <a:xfrm>
            <a:off x="267514" y="1853276"/>
            <a:ext cx="1677196" cy="804904"/>
          </a:xfrm>
          <a:prstGeom prst="wedgeRoundRectCallout">
            <a:avLst>
              <a:gd name="adj1" fmla="val 238531"/>
              <a:gd name="adj2" fmla="val 12993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My Demands tab shows all Demands by that department</a:t>
            </a:r>
            <a:endParaRPr lang="en-IN" sz="1200" dirty="0">
              <a:solidFill>
                <a:schemeClr val="tx1"/>
              </a:solidFill>
            </a:endParaRPr>
          </a:p>
        </p:txBody>
      </p:sp>
      <p:sp>
        <p:nvSpPr>
          <p:cNvPr id="19" name="Rectangle 18"/>
          <p:cNvSpPr/>
          <p:nvPr/>
        </p:nvSpPr>
        <p:spPr bwMode="auto">
          <a:xfrm>
            <a:off x="8985644" y="3578489"/>
            <a:ext cx="717919" cy="10340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ular Callout 13"/>
          <p:cNvSpPr/>
          <p:nvPr/>
        </p:nvSpPr>
        <p:spPr bwMode="auto">
          <a:xfrm>
            <a:off x="10502203" y="1227343"/>
            <a:ext cx="1478602" cy="1042948"/>
          </a:xfrm>
          <a:prstGeom prst="wedgeRoundRectCallout">
            <a:avLst>
              <a:gd name="adj1" fmla="val -111811"/>
              <a:gd name="adj2" fmla="val 17449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Create Demand link to create a new Demand</a:t>
            </a:r>
            <a:endParaRPr lang="en-IN" sz="1200" dirty="0">
              <a:solidFill>
                <a:schemeClr val="tx1"/>
              </a:solidFill>
            </a:endParaRPr>
          </a:p>
        </p:txBody>
      </p:sp>
      <p:sp>
        <p:nvSpPr>
          <p:cNvPr id="15" name="Rounded Rectangular Callout 14"/>
          <p:cNvSpPr/>
          <p:nvPr/>
        </p:nvSpPr>
        <p:spPr bwMode="auto">
          <a:xfrm>
            <a:off x="10316908" y="4841233"/>
            <a:ext cx="1478602" cy="804904"/>
          </a:xfrm>
          <a:prstGeom prst="wedgeRoundRectCallout">
            <a:avLst>
              <a:gd name="adj1" fmla="val -126012"/>
              <a:gd name="adj2" fmla="val -9000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RAG indicator shown for every Demand</a:t>
            </a:r>
            <a:endParaRPr lang="en-IN" sz="1200" dirty="0">
              <a:solidFill>
                <a:schemeClr val="tx1"/>
              </a:solidFill>
            </a:endParaRPr>
          </a:p>
        </p:txBody>
      </p:sp>
      <p:sp>
        <p:nvSpPr>
          <p:cNvPr id="16" name="Rectangle 15"/>
          <p:cNvSpPr/>
          <p:nvPr/>
        </p:nvSpPr>
        <p:spPr bwMode="auto">
          <a:xfrm>
            <a:off x="9037240" y="4306422"/>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80053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7853" y="994561"/>
            <a:ext cx="8123928" cy="4389062"/>
          </a:xfrm>
          <a:prstGeom prst="rect">
            <a:avLst/>
          </a:prstGeom>
        </p:spPr>
      </p:pic>
      <p:sp>
        <p:nvSpPr>
          <p:cNvPr id="13" name="TextBox 12"/>
          <p:cNvSpPr txBox="1"/>
          <p:nvPr/>
        </p:nvSpPr>
        <p:spPr>
          <a:xfrm>
            <a:off x="2177853" y="309093"/>
            <a:ext cx="812392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Create a Demand</a:t>
            </a:r>
          </a:p>
        </p:txBody>
      </p:sp>
      <p:sp>
        <p:nvSpPr>
          <p:cNvPr id="18" name="TextBox 17"/>
          <p:cNvSpPr txBox="1"/>
          <p:nvPr/>
        </p:nvSpPr>
        <p:spPr>
          <a:xfrm>
            <a:off x="837362" y="5622993"/>
            <a:ext cx="10585961" cy="246221"/>
          </a:xfrm>
          <a:prstGeom prst="rect">
            <a:avLst/>
          </a:prstGeom>
          <a:noFill/>
          <a:ln>
            <a:solidFill>
              <a:schemeClr val="tx1"/>
            </a:solidFill>
          </a:ln>
        </p:spPr>
        <p:txBody>
          <a:bodyPr wrap="square" lIns="0" tIns="0" rIns="0" bIns="0" rtlCol="0">
            <a:spAutoFit/>
          </a:bodyPr>
          <a:lstStyle/>
          <a:p>
            <a:pPr algn="ctr"/>
            <a:r>
              <a:rPr lang="en-IN" sz="1600" dirty="0" smtClean="0"/>
              <a:t>When user clicks on Create Demand, this pop up window is shown</a:t>
            </a:r>
          </a:p>
        </p:txBody>
      </p:sp>
      <p:sp>
        <p:nvSpPr>
          <p:cNvPr id="17" name="Rounded Rectangular Callout 16"/>
          <p:cNvSpPr/>
          <p:nvPr/>
        </p:nvSpPr>
        <p:spPr bwMode="auto">
          <a:xfrm>
            <a:off x="267514" y="1853276"/>
            <a:ext cx="1677196" cy="1443716"/>
          </a:xfrm>
          <a:prstGeom prst="wedgeRoundRectCallout">
            <a:avLst>
              <a:gd name="adj1" fmla="val 111569"/>
              <a:gd name="adj2" fmla="val -2530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Demand Type to be selected from here. Demand type selected determines if the Demand needs to be approved or is auto approved</a:t>
            </a:r>
            <a:endParaRPr lang="en-IN" sz="1200" dirty="0">
              <a:solidFill>
                <a:schemeClr val="tx1"/>
              </a:solidFill>
            </a:endParaRPr>
          </a:p>
        </p:txBody>
      </p:sp>
      <p:sp>
        <p:nvSpPr>
          <p:cNvPr id="14" name="Rounded Rectangular Callout 13"/>
          <p:cNvSpPr/>
          <p:nvPr/>
        </p:nvSpPr>
        <p:spPr bwMode="auto">
          <a:xfrm>
            <a:off x="154546" y="3542698"/>
            <a:ext cx="1690867" cy="744479"/>
          </a:xfrm>
          <a:prstGeom prst="wedgeRoundRectCallout">
            <a:avLst>
              <a:gd name="adj1" fmla="val 113865"/>
              <a:gd name="adj2" fmla="val -1410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Demand may be created for a PDA or Cargo if required</a:t>
            </a:r>
            <a:endParaRPr lang="en-IN" sz="1200" dirty="0">
              <a:solidFill>
                <a:schemeClr val="tx1"/>
              </a:solidFill>
            </a:endParaRPr>
          </a:p>
        </p:txBody>
      </p:sp>
    </p:spTree>
    <p:extLst>
      <p:ext uri="{BB962C8B-B14F-4D97-AF65-F5344CB8AC3E}">
        <p14:creationId xmlns:p14="http://schemas.microsoft.com/office/powerpoint/2010/main" val="21952875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967740"/>
            <a:ext cx="8371267" cy="4522690"/>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Approve Demands</a:t>
            </a:r>
          </a:p>
        </p:txBody>
      </p:sp>
      <p:sp>
        <p:nvSpPr>
          <p:cNvPr id="18" name="TextBox 17"/>
          <p:cNvSpPr txBox="1"/>
          <p:nvPr/>
        </p:nvSpPr>
        <p:spPr>
          <a:xfrm>
            <a:off x="827797" y="5677223"/>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tab is shown only to those department who have the privileges to approve Demands</a:t>
            </a:r>
          </a:p>
          <a:p>
            <a:pPr marL="285750" indent="-285750">
              <a:buFont typeface="Arial" panose="020B0604020202020204" pitchFamily="34" charset="0"/>
              <a:buChar char="•"/>
            </a:pPr>
            <a:r>
              <a:rPr lang="en-IN" sz="1600" dirty="0" smtClean="0"/>
              <a:t>When a Demand is approved, it automatically appears in the Demands -&gt; Assigned To Me section of the target department</a:t>
            </a:r>
          </a:p>
          <a:p>
            <a:pPr marL="285750" indent="-285750">
              <a:buFont typeface="Arial" panose="020B0604020202020204" pitchFamily="34" charset="0"/>
              <a:buChar char="•"/>
            </a:pPr>
            <a:r>
              <a:rPr lang="en-IN" sz="1600" dirty="0" smtClean="0"/>
              <a:t>When a Demand is rejected, it does not get assigned to the target department and is put on Hold</a:t>
            </a:r>
          </a:p>
        </p:txBody>
      </p:sp>
      <p:sp>
        <p:nvSpPr>
          <p:cNvPr id="17" name="Rounded Rectangular Callout 16"/>
          <p:cNvSpPr/>
          <p:nvPr/>
        </p:nvSpPr>
        <p:spPr bwMode="auto">
          <a:xfrm>
            <a:off x="10511629" y="1866282"/>
            <a:ext cx="1677196" cy="907409"/>
          </a:xfrm>
          <a:prstGeom prst="wedgeRoundRectCallout">
            <a:avLst>
              <a:gd name="adj1" fmla="val -308242"/>
              <a:gd name="adj2" fmla="val 6895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tab shows those Demands that are pending for approval</a:t>
            </a:r>
            <a:endParaRPr lang="en-IN" sz="1200" dirty="0">
              <a:solidFill>
                <a:schemeClr val="tx1"/>
              </a:solidFill>
            </a:endParaRPr>
          </a:p>
        </p:txBody>
      </p:sp>
      <p:sp>
        <p:nvSpPr>
          <p:cNvPr id="9" name="Rounded Rectangular Callout 8"/>
          <p:cNvSpPr/>
          <p:nvPr/>
        </p:nvSpPr>
        <p:spPr bwMode="auto">
          <a:xfrm>
            <a:off x="10511629" y="4017750"/>
            <a:ext cx="1677196" cy="907409"/>
          </a:xfrm>
          <a:prstGeom prst="wedgeRoundRectCallout">
            <a:avLst>
              <a:gd name="adj1" fmla="val -115243"/>
              <a:gd name="adj2" fmla="val -6438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either approve or reject a Demand using these checkboxes</a:t>
            </a:r>
            <a:endParaRPr lang="en-IN" sz="1200" dirty="0">
              <a:solidFill>
                <a:schemeClr val="tx1"/>
              </a:solidFill>
            </a:endParaRPr>
          </a:p>
        </p:txBody>
      </p:sp>
      <p:sp>
        <p:nvSpPr>
          <p:cNvPr id="10" name="Rectangle 9"/>
          <p:cNvSpPr/>
          <p:nvPr/>
        </p:nvSpPr>
        <p:spPr bwMode="auto">
          <a:xfrm>
            <a:off x="9069477" y="3637937"/>
            <a:ext cx="609596" cy="20540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1626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099256" y="3039414"/>
            <a:ext cx="8165205"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Using CMS Web Application</a:t>
            </a:r>
          </a:p>
        </p:txBody>
      </p:sp>
    </p:spTree>
    <p:extLst>
      <p:ext uri="{BB962C8B-B14F-4D97-AF65-F5344CB8AC3E}">
        <p14:creationId xmlns:p14="http://schemas.microsoft.com/office/powerpoint/2010/main" val="1435699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1026960"/>
            <a:ext cx="8380648" cy="4527758"/>
          </a:xfrm>
          <a:prstGeom prst="rect">
            <a:avLst/>
          </a:prstGeom>
        </p:spPr>
      </p:pic>
      <p:sp>
        <p:nvSpPr>
          <p:cNvPr id="13" name="TextBox 12"/>
          <p:cNvSpPr txBox="1"/>
          <p:nvPr/>
        </p:nvSpPr>
        <p:spPr>
          <a:xfrm>
            <a:off x="1944710" y="309093"/>
            <a:ext cx="838064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Completed Demands</a:t>
            </a:r>
          </a:p>
        </p:txBody>
      </p:sp>
      <p:sp>
        <p:nvSpPr>
          <p:cNvPr id="18" name="TextBox 17"/>
          <p:cNvSpPr txBox="1"/>
          <p:nvPr/>
        </p:nvSpPr>
        <p:spPr>
          <a:xfrm>
            <a:off x="837362" y="5827472"/>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When a Demand is accepted, it automatically gets closed with the current RAG status</a:t>
            </a:r>
          </a:p>
          <a:p>
            <a:pPr marL="285750" indent="-285750">
              <a:buFont typeface="Arial" panose="020B0604020202020204" pitchFamily="34" charset="0"/>
              <a:buChar char="•"/>
            </a:pPr>
            <a:r>
              <a:rPr lang="en-IN" sz="1600" dirty="0" smtClean="0"/>
              <a:t>When a Demand is rejected, it is reopened and assigned back to the target department with its current RAG status</a:t>
            </a:r>
          </a:p>
        </p:txBody>
      </p:sp>
      <p:sp>
        <p:nvSpPr>
          <p:cNvPr id="17" name="Rounded Rectangular Callout 16"/>
          <p:cNvSpPr/>
          <p:nvPr/>
        </p:nvSpPr>
        <p:spPr bwMode="auto">
          <a:xfrm>
            <a:off x="10193841" y="1205825"/>
            <a:ext cx="1677196" cy="1498993"/>
          </a:xfrm>
          <a:prstGeom prst="wedgeRoundRectCallout">
            <a:avLst>
              <a:gd name="adj1" fmla="val -262744"/>
              <a:gd name="adj2" fmla="val 12557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tab shows those Demands that have been completed by the target department  and pending acceptance by the Demander department</a:t>
            </a:r>
            <a:endParaRPr lang="en-IN" sz="1200" dirty="0">
              <a:solidFill>
                <a:schemeClr val="tx1"/>
              </a:solidFill>
            </a:endParaRPr>
          </a:p>
        </p:txBody>
      </p:sp>
      <p:sp>
        <p:nvSpPr>
          <p:cNvPr id="9" name="Rounded Rectangular Callout 8"/>
          <p:cNvSpPr/>
          <p:nvPr/>
        </p:nvSpPr>
        <p:spPr bwMode="auto">
          <a:xfrm>
            <a:off x="10193841" y="3409042"/>
            <a:ext cx="1677196" cy="907409"/>
          </a:xfrm>
          <a:prstGeom prst="wedgeRoundRectCallout">
            <a:avLst>
              <a:gd name="adj1" fmla="val -74381"/>
              <a:gd name="adj2" fmla="val 6458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either accept or reject a Demand using these checkboxes</a:t>
            </a:r>
            <a:endParaRPr lang="en-IN" sz="1200" dirty="0">
              <a:solidFill>
                <a:schemeClr val="tx1"/>
              </a:solidFill>
            </a:endParaRPr>
          </a:p>
        </p:txBody>
      </p:sp>
      <p:sp>
        <p:nvSpPr>
          <p:cNvPr id="10" name="Rectangle 9"/>
          <p:cNvSpPr/>
          <p:nvPr/>
        </p:nvSpPr>
        <p:spPr bwMode="auto">
          <a:xfrm>
            <a:off x="9234466" y="4545058"/>
            <a:ext cx="609596" cy="23742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90360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4709" y="1081282"/>
            <a:ext cx="8324309" cy="4497321"/>
          </a:xfrm>
          <a:prstGeom prst="rect">
            <a:avLst/>
          </a:prstGeom>
        </p:spPr>
      </p:pic>
      <p:sp>
        <p:nvSpPr>
          <p:cNvPr id="13" name="TextBox 12"/>
          <p:cNvSpPr txBox="1"/>
          <p:nvPr/>
        </p:nvSpPr>
        <p:spPr>
          <a:xfrm>
            <a:off x="1944710" y="309093"/>
            <a:ext cx="8324309"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Search PDA</a:t>
            </a:r>
          </a:p>
        </p:txBody>
      </p:sp>
      <p:sp>
        <p:nvSpPr>
          <p:cNvPr id="18" name="TextBox 17"/>
          <p:cNvSpPr txBox="1"/>
          <p:nvPr/>
        </p:nvSpPr>
        <p:spPr>
          <a:xfrm>
            <a:off x="824109" y="5769016"/>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page shows the details of affected person- which includes Crew and passengers</a:t>
            </a:r>
          </a:p>
          <a:p>
            <a:pPr marL="285750" indent="-285750">
              <a:buFont typeface="Arial" panose="020B0604020202020204" pitchFamily="34" charset="0"/>
              <a:buChar char="•"/>
            </a:pPr>
            <a:r>
              <a:rPr lang="en-IN" sz="1600" dirty="0" smtClean="0"/>
              <a:t>For passengers not verified yet, the Verification status shows ?. For verified passengers, it shows a green </a:t>
            </a:r>
            <a:r>
              <a:rPr lang="en-IN" sz="1600" b="1" dirty="0" smtClean="0">
                <a:sym typeface="Wingdings" panose="05000000000000000000" pitchFamily="2" charset="2"/>
              </a:rPr>
              <a:t></a:t>
            </a:r>
            <a:r>
              <a:rPr lang="en-IN" sz="1600" dirty="0" smtClean="0"/>
              <a:t> </a:t>
            </a:r>
          </a:p>
          <a:p>
            <a:pPr marL="285750" indent="-285750">
              <a:buFont typeface="Arial" panose="020B0604020202020204" pitchFamily="34" charset="0"/>
              <a:buChar char="•"/>
            </a:pPr>
            <a:r>
              <a:rPr lang="en-IN" sz="1600" dirty="0" smtClean="0"/>
              <a:t>For a PDA, icon for Interaction details appears in green if there are any interactions recorded , else it is black </a:t>
            </a:r>
          </a:p>
        </p:txBody>
      </p:sp>
      <p:sp>
        <p:nvSpPr>
          <p:cNvPr id="17" name="Rounded Rectangular Callout 16"/>
          <p:cNvSpPr/>
          <p:nvPr/>
        </p:nvSpPr>
        <p:spPr bwMode="auto">
          <a:xfrm>
            <a:off x="267512" y="1943299"/>
            <a:ext cx="1677196" cy="773202"/>
          </a:xfrm>
          <a:prstGeom prst="wedgeRoundRectCallout">
            <a:avLst>
              <a:gd name="adj1" fmla="val 206765"/>
              <a:gd name="adj2" fmla="val 13006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Data can be filtered using Search panel</a:t>
            </a:r>
            <a:endParaRPr lang="en-IN" sz="1200" dirty="0">
              <a:solidFill>
                <a:schemeClr val="tx1"/>
              </a:solidFill>
            </a:endParaRPr>
          </a:p>
        </p:txBody>
      </p:sp>
      <p:sp>
        <p:nvSpPr>
          <p:cNvPr id="14" name="Rectangle 13"/>
          <p:cNvSpPr/>
          <p:nvPr/>
        </p:nvSpPr>
        <p:spPr bwMode="auto">
          <a:xfrm>
            <a:off x="9347736" y="4021578"/>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0328119" y="4508696"/>
            <a:ext cx="1677196" cy="773202"/>
          </a:xfrm>
          <a:prstGeom prst="wedgeRoundRectCallout">
            <a:avLst>
              <a:gd name="adj1" fmla="val -144437"/>
              <a:gd name="adj2" fmla="val -5360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Shows the Verification status of an affected person</a:t>
            </a:r>
            <a:endParaRPr lang="en-IN" sz="1200" dirty="0">
              <a:solidFill>
                <a:schemeClr val="tx1"/>
              </a:solidFill>
            </a:endParaRPr>
          </a:p>
        </p:txBody>
      </p:sp>
      <p:sp>
        <p:nvSpPr>
          <p:cNvPr id="16" name="Rectangle 15"/>
          <p:cNvSpPr/>
          <p:nvPr/>
        </p:nvSpPr>
        <p:spPr bwMode="auto">
          <a:xfrm>
            <a:off x="8095219" y="4021578"/>
            <a:ext cx="246844" cy="4767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328119" y="1559930"/>
            <a:ext cx="1677196" cy="773202"/>
          </a:xfrm>
          <a:prstGeom prst="wedgeRoundRectCallout">
            <a:avLst>
              <a:gd name="adj1" fmla="val -164554"/>
              <a:gd name="adj2" fmla="val 26467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should be used to view the interaction details for an affected person</a:t>
            </a:r>
            <a:endParaRPr lang="en-IN" sz="1200" dirty="0">
              <a:solidFill>
                <a:schemeClr val="tx1"/>
              </a:solidFill>
            </a:endParaRPr>
          </a:p>
        </p:txBody>
      </p:sp>
      <p:sp>
        <p:nvSpPr>
          <p:cNvPr id="20" name="Rounded Rectangular Callout 19"/>
          <p:cNvSpPr/>
          <p:nvPr/>
        </p:nvSpPr>
        <p:spPr bwMode="auto">
          <a:xfrm>
            <a:off x="10306761" y="3095053"/>
            <a:ext cx="1677196" cy="773202"/>
          </a:xfrm>
          <a:prstGeom prst="wedgeRoundRectCallout">
            <a:avLst>
              <a:gd name="adj1" fmla="val -95537"/>
              <a:gd name="adj2" fmla="val 8381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 on this to add additional information for the PDA or change the medical status</a:t>
            </a:r>
            <a:endParaRPr lang="en-IN" sz="1200" dirty="0">
              <a:solidFill>
                <a:schemeClr val="tx1"/>
              </a:solidFill>
            </a:endParaRPr>
          </a:p>
        </p:txBody>
      </p:sp>
      <p:sp>
        <p:nvSpPr>
          <p:cNvPr id="21" name="Rounded Rectangular Callout 20"/>
          <p:cNvSpPr/>
          <p:nvPr/>
        </p:nvSpPr>
        <p:spPr bwMode="auto">
          <a:xfrm>
            <a:off x="248642" y="3214249"/>
            <a:ext cx="1677196" cy="1249921"/>
          </a:xfrm>
          <a:prstGeom prst="wedgeRoundRectCallout">
            <a:avLst>
              <a:gd name="adj1" fmla="val 187078"/>
              <a:gd name="adj2" fmla="val 658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column shows the reference number that is unique for a PDA, this is auto generated by the system</a:t>
            </a:r>
            <a:endParaRPr lang="en-IN" sz="1200" dirty="0">
              <a:solidFill>
                <a:schemeClr val="tx1"/>
              </a:solidFill>
            </a:endParaRPr>
          </a:p>
        </p:txBody>
      </p:sp>
      <p:sp>
        <p:nvSpPr>
          <p:cNvPr id="22" name="Rectangle 21"/>
          <p:cNvSpPr/>
          <p:nvPr/>
        </p:nvSpPr>
        <p:spPr bwMode="auto">
          <a:xfrm>
            <a:off x="4285486" y="3662441"/>
            <a:ext cx="553792" cy="23836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995669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71053" y="1111111"/>
            <a:ext cx="7209528" cy="3895045"/>
          </a:xfrm>
          <a:prstGeom prst="rect">
            <a:avLst/>
          </a:prstGeom>
        </p:spPr>
      </p:pic>
      <p:sp>
        <p:nvSpPr>
          <p:cNvPr id="13" name="TextBox 12"/>
          <p:cNvSpPr txBox="1"/>
          <p:nvPr/>
        </p:nvSpPr>
        <p:spPr>
          <a:xfrm>
            <a:off x="2571053" y="309093"/>
            <a:ext cx="720952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View Interaction Details</a:t>
            </a:r>
          </a:p>
        </p:txBody>
      </p:sp>
      <p:sp>
        <p:nvSpPr>
          <p:cNvPr id="18" name="TextBox 17"/>
          <p:cNvSpPr txBox="1"/>
          <p:nvPr/>
        </p:nvSpPr>
        <p:spPr>
          <a:xfrm>
            <a:off x="837362" y="5254177"/>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This popup window opens when user Interaction details icon is clicked for a PDA</a:t>
            </a:r>
          </a:p>
          <a:p>
            <a:pPr marL="285750" indent="-285750">
              <a:buFont typeface="Arial" panose="020B0604020202020204" pitchFamily="34" charset="0"/>
              <a:buChar char="•"/>
            </a:pPr>
            <a:r>
              <a:rPr lang="en-IN" sz="1600" dirty="0" smtClean="0"/>
              <a:t>Similar details are also shown for Cargo, except for NOK</a:t>
            </a:r>
          </a:p>
        </p:txBody>
      </p:sp>
      <p:sp>
        <p:nvSpPr>
          <p:cNvPr id="20" name="Rounded Rectangular Callout 19"/>
          <p:cNvSpPr/>
          <p:nvPr/>
        </p:nvSpPr>
        <p:spPr bwMode="auto">
          <a:xfrm>
            <a:off x="10315977" y="1933998"/>
            <a:ext cx="1677196" cy="1664944"/>
          </a:xfrm>
          <a:prstGeom prst="wedgeRoundRectCallout">
            <a:avLst>
              <a:gd name="adj1" fmla="val -228622"/>
              <a:gd name="adj2" fmla="val -876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window shows all enquiries that have been made for the PDA, Demands logged for the PDA . Also shows updates when the Demands are closed</a:t>
            </a:r>
            <a:endParaRPr lang="en-IN" sz="1200" dirty="0">
              <a:solidFill>
                <a:schemeClr val="tx1"/>
              </a:solidFill>
            </a:endParaRPr>
          </a:p>
        </p:txBody>
      </p:sp>
      <p:sp>
        <p:nvSpPr>
          <p:cNvPr id="21" name="Rounded Rectangular Callout 20"/>
          <p:cNvSpPr/>
          <p:nvPr/>
        </p:nvSpPr>
        <p:spPr bwMode="auto">
          <a:xfrm>
            <a:off x="358462" y="1708292"/>
            <a:ext cx="1677196" cy="1664944"/>
          </a:xfrm>
          <a:prstGeom prst="wedgeRoundRectCallout">
            <a:avLst>
              <a:gd name="adj1" fmla="val 208325"/>
              <a:gd name="adj2" fmla="val -2548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For SLT (  staff travelling as passengers), NOK (Next of Kin) details are shown,  as retrieved from  systems</a:t>
            </a:r>
            <a:endParaRPr lang="en-IN" sz="1200" dirty="0">
              <a:solidFill>
                <a:schemeClr val="tx1"/>
              </a:solidFill>
            </a:endParaRPr>
          </a:p>
        </p:txBody>
      </p:sp>
    </p:spTree>
    <p:extLst>
      <p:ext uri="{BB962C8B-B14F-4D97-AF65-F5344CB8AC3E}">
        <p14:creationId xmlns:p14="http://schemas.microsoft.com/office/powerpoint/2010/main" val="529520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4710" y="943737"/>
            <a:ext cx="8371267" cy="4522690"/>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Verify Passenger Manifest</a:t>
            </a:r>
          </a:p>
        </p:txBody>
      </p:sp>
      <p:sp>
        <p:nvSpPr>
          <p:cNvPr id="18" name="TextBox 17"/>
          <p:cNvSpPr txBox="1"/>
          <p:nvPr/>
        </p:nvSpPr>
        <p:spPr>
          <a:xfrm>
            <a:off x="916875" y="5666495"/>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US" sz="1600" dirty="0"/>
              <a:t>The PDA list retrieved from the integrating systems through the </a:t>
            </a:r>
            <a:r>
              <a:rPr lang="en-US" sz="1600" dirty="0" smtClean="0"/>
              <a:t>web services </a:t>
            </a:r>
            <a:r>
              <a:rPr lang="en-US" sz="1600" dirty="0"/>
              <a:t>needs to undergo different offline verification before sharing the details to the </a:t>
            </a:r>
            <a:r>
              <a:rPr lang="en-US" sz="1600" dirty="0" smtClean="0"/>
              <a:t>persons </a:t>
            </a:r>
            <a:r>
              <a:rPr lang="en-US" sz="1600" dirty="0"/>
              <a:t>enquiring for that </a:t>
            </a:r>
            <a:r>
              <a:rPr lang="en-US" sz="1600" dirty="0" smtClean="0"/>
              <a:t>PDA</a:t>
            </a:r>
          </a:p>
          <a:p>
            <a:pPr marL="285750" indent="-285750">
              <a:buFont typeface="Arial" panose="020B0604020202020204" pitchFamily="34" charset="0"/>
              <a:buChar char="•"/>
            </a:pPr>
            <a:r>
              <a:rPr lang="en-US" sz="1600" dirty="0" smtClean="0"/>
              <a:t>This page is used to mark PDAs as verified once the verification process is complete</a:t>
            </a:r>
          </a:p>
          <a:p>
            <a:pPr marL="285750" indent="-285750">
              <a:buFont typeface="Arial" panose="020B0604020202020204" pitchFamily="34" charset="0"/>
              <a:buChar char="•"/>
            </a:pPr>
            <a:r>
              <a:rPr lang="en-US" sz="1600" dirty="0" smtClean="0"/>
              <a:t>Similar page is available for verifying Cargo also</a:t>
            </a:r>
            <a:endParaRPr lang="en-IN" sz="1600" dirty="0" smtClean="0"/>
          </a:p>
        </p:txBody>
      </p:sp>
      <p:sp>
        <p:nvSpPr>
          <p:cNvPr id="17" name="Rounded Rectangular Callout 16"/>
          <p:cNvSpPr/>
          <p:nvPr/>
        </p:nvSpPr>
        <p:spPr bwMode="auto">
          <a:xfrm>
            <a:off x="132472" y="2026262"/>
            <a:ext cx="1677196" cy="773202"/>
          </a:xfrm>
          <a:prstGeom prst="wedgeRoundRectCallout">
            <a:avLst>
              <a:gd name="adj1" fmla="val 203695"/>
              <a:gd name="adj2" fmla="val 10558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Data can be filtered using Search panel</a:t>
            </a:r>
            <a:endParaRPr lang="en-IN" sz="1200" dirty="0">
              <a:solidFill>
                <a:schemeClr val="tx1"/>
              </a:solidFill>
            </a:endParaRPr>
          </a:p>
        </p:txBody>
      </p:sp>
      <p:sp>
        <p:nvSpPr>
          <p:cNvPr id="14" name="Rectangle 13"/>
          <p:cNvSpPr/>
          <p:nvPr/>
        </p:nvSpPr>
        <p:spPr bwMode="auto">
          <a:xfrm>
            <a:off x="4247846" y="4186643"/>
            <a:ext cx="231820" cy="1802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501174" y="3932248"/>
            <a:ext cx="1677196" cy="773202"/>
          </a:xfrm>
          <a:prstGeom prst="wedgeRoundRectCallout">
            <a:avLst>
              <a:gd name="adj1" fmla="val 167628"/>
              <a:gd name="adj2" fmla="val -265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Against a PDA, check on this checkbox and click on Submit to mark a PDA as verified</a:t>
            </a:r>
            <a:endParaRPr lang="en-IN" sz="1200" dirty="0">
              <a:solidFill>
                <a:schemeClr val="tx1"/>
              </a:solidFill>
            </a:endParaRPr>
          </a:p>
        </p:txBody>
      </p:sp>
    </p:spTree>
    <p:extLst>
      <p:ext uri="{BB962C8B-B14F-4D97-AF65-F5344CB8AC3E}">
        <p14:creationId xmlns:p14="http://schemas.microsoft.com/office/powerpoint/2010/main" val="51663448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3653" y="1041564"/>
            <a:ext cx="8246190" cy="4455116"/>
          </a:xfrm>
          <a:prstGeom prst="rect">
            <a:avLst/>
          </a:prstGeom>
        </p:spPr>
      </p:pic>
      <p:sp>
        <p:nvSpPr>
          <p:cNvPr id="13" name="TextBox 12"/>
          <p:cNvSpPr txBox="1"/>
          <p:nvPr/>
        </p:nvSpPr>
        <p:spPr>
          <a:xfrm>
            <a:off x="1944710" y="309093"/>
            <a:ext cx="8265133"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Broadcast Messages</a:t>
            </a:r>
          </a:p>
        </p:txBody>
      </p:sp>
      <p:sp>
        <p:nvSpPr>
          <p:cNvPr id="18" name="TextBox 17"/>
          <p:cNvSpPr txBox="1"/>
          <p:nvPr/>
        </p:nvSpPr>
        <p:spPr>
          <a:xfrm>
            <a:off x="837362" y="5731995"/>
            <a:ext cx="10585961" cy="246221"/>
          </a:xfrm>
          <a:prstGeom prst="rect">
            <a:avLst/>
          </a:prstGeom>
          <a:noFill/>
          <a:ln>
            <a:solidFill>
              <a:schemeClr val="tx1"/>
            </a:solidFill>
          </a:ln>
        </p:spPr>
        <p:txBody>
          <a:bodyPr wrap="square" lIns="0" tIns="0" rIns="0" bIns="0" rtlCol="0">
            <a:spAutoFit/>
          </a:bodyPr>
          <a:lstStyle/>
          <a:p>
            <a:pPr algn="ctr"/>
            <a:r>
              <a:rPr lang="en-IN" sz="1600" dirty="0" smtClean="0"/>
              <a:t>This screen is used to broadcast messages to other </a:t>
            </a:r>
            <a:r>
              <a:rPr lang="en-IN" sz="1600" dirty="0"/>
              <a:t>departments</a:t>
            </a:r>
            <a:r>
              <a:rPr lang="en-IN" sz="1600" dirty="0" smtClean="0"/>
              <a:t> or other users of the same department</a:t>
            </a:r>
          </a:p>
        </p:txBody>
      </p:sp>
      <p:sp>
        <p:nvSpPr>
          <p:cNvPr id="15" name="Rounded Rectangular Callout 14"/>
          <p:cNvSpPr/>
          <p:nvPr/>
        </p:nvSpPr>
        <p:spPr bwMode="auto">
          <a:xfrm>
            <a:off x="10315977" y="3549390"/>
            <a:ext cx="1812235" cy="773202"/>
          </a:xfrm>
          <a:prstGeom prst="wedgeRoundRectCallout">
            <a:avLst>
              <a:gd name="adj1" fmla="val -109533"/>
              <a:gd name="adj2" fmla="val 14987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message which has been only Saved, but not published yet, can be edited</a:t>
            </a:r>
            <a:endParaRPr lang="en-IN" sz="1200" dirty="0">
              <a:solidFill>
                <a:schemeClr val="tx1"/>
              </a:solidFill>
            </a:endParaRPr>
          </a:p>
        </p:txBody>
      </p:sp>
      <p:sp>
        <p:nvSpPr>
          <p:cNvPr id="16" name="Rectangle 15"/>
          <p:cNvSpPr/>
          <p:nvPr/>
        </p:nvSpPr>
        <p:spPr bwMode="auto">
          <a:xfrm>
            <a:off x="8869611" y="4991834"/>
            <a:ext cx="222206" cy="20714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10383313" y="1067555"/>
            <a:ext cx="1677196" cy="996326"/>
          </a:xfrm>
          <a:prstGeom prst="wedgeRoundRectCallout">
            <a:avLst>
              <a:gd name="adj1" fmla="val -190442"/>
              <a:gd name="adj2" fmla="val 15185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Target department can be selected from here. One or more target departments can be selected</a:t>
            </a:r>
            <a:endParaRPr lang="en-IN" sz="1200" dirty="0">
              <a:solidFill>
                <a:schemeClr val="tx1"/>
              </a:solidFill>
            </a:endParaRPr>
          </a:p>
        </p:txBody>
      </p:sp>
      <p:sp>
        <p:nvSpPr>
          <p:cNvPr id="21" name="Rounded Rectangular Callout 20"/>
          <p:cNvSpPr/>
          <p:nvPr/>
        </p:nvSpPr>
        <p:spPr bwMode="auto">
          <a:xfrm>
            <a:off x="135785" y="1853725"/>
            <a:ext cx="1677196" cy="915233"/>
          </a:xfrm>
          <a:prstGeom prst="wedgeRoundRectCallout">
            <a:avLst>
              <a:gd name="adj1" fmla="val 198098"/>
              <a:gd name="adj2" fmla="val 10417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new message can be added from the Add/Edit panel</a:t>
            </a:r>
            <a:endParaRPr lang="en-IN" sz="1200" dirty="0">
              <a:solidFill>
                <a:schemeClr val="tx1"/>
              </a:solidFill>
            </a:endParaRPr>
          </a:p>
        </p:txBody>
      </p:sp>
      <p:sp>
        <p:nvSpPr>
          <p:cNvPr id="14" name="Rounded Rectangular Callout 13"/>
          <p:cNvSpPr/>
          <p:nvPr/>
        </p:nvSpPr>
        <p:spPr bwMode="auto">
          <a:xfrm>
            <a:off x="10248274" y="2163651"/>
            <a:ext cx="1812235" cy="1299888"/>
          </a:xfrm>
          <a:prstGeom prst="wedgeRoundRectCallout">
            <a:avLst>
              <a:gd name="adj1" fmla="val -84509"/>
              <a:gd name="adj2" fmla="val 6595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message can be saved for future use by Clicking on Save button.</a:t>
            </a:r>
          </a:p>
          <a:p>
            <a:pPr defTabSz="914099" fontAlgn="base">
              <a:spcBef>
                <a:spcPct val="0"/>
              </a:spcBef>
              <a:spcAft>
                <a:spcPct val="0"/>
              </a:spcAft>
            </a:pPr>
            <a:r>
              <a:rPr lang="en-IN" sz="1200" dirty="0" smtClean="0">
                <a:solidFill>
                  <a:schemeClr val="tx1"/>
                </a:solidFill>
              </a:rPr>
              <a:t>Clicking on Submit button publishes the message</a:t>
            </a:r>
            <a:endParaRPr lang="en-IN" sz="1200" dirty="0">
              <a:solidFill>
                <a:schemeClr val="tx1"/>
              </a:solidFill>
            </a:endParaRPr>
          </a:p>
        </p:txBody>
      </p:sp>
      <p:sp>
        <p:nvSpPr>
          <p:cNvPr id="20" name="Rounded Rectangular Callout 19"/>
          <p:cNvSpPr/>
          <p:nvPr/>
        </p:nvSpPr>
        <p:spPr bwMode="auto">
          <a:xfrm>
            <a:off x="267514" y="3478374"/>
            <a:ext cx="1677196" cy="915233"/>
          </a:xfrm>
          <a:prstGeom prst="wedgeRoundRectCallout">
            <a:avLst>
              <a:gd name="adj1" fmla="val 197307"/>
              <a:gd name="adj2" fmla="val 8245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messages that have been published or saved by all departments</a:t>
            </a:r>
            <a:endParaRPr lang="en-IN" sz="1200" dirty="0">
              <a:solidFill>
                <a:schemeClr val="tx1"/>
              </a:solidFill>
            </a:endParaRPr>
          </a:p>
        </p:txBody>
      </p:sp>
    </p:spTree>
    <p:extLst>
      <p:ext uri="{BB962C8B-B14F-4D97-AF65-F5344CB8AC3E}">
        <p14:creationId xmlns:p14="http://schemas.microsoft.com/office/powerpoint/2010/main" val="344428948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7474" y="964601"/>
            <a:ext cx="8371267" cy="4522691"/>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Publish President’s Message</a:t>
            </a:r>
          </a:p>
        </p:txBody>
      </p:sp>
      <p:sp>
        <p:nvSpPr>
          <p:cNvPr id="18" name="TextBox 17"/>
          <p:cNvSpPr txBox="1"/>
          <p:nvPr/>
        </p:nvSpPr>
        <p:spPr>
          <a:xfrm>
            <a:off x="837362" y="5799994"/>
            <a:ext cx="10585961" cy="246221"/>
          </a:xfrm>
          <a:prstGeom prst="rect">
            <a:avLst/>
          </a:prstGeom>
          <a:noFill/>
          <a:ln>
            <a:solidFill>
              <a:schemeClr val="tx1"/>
            </a:solidFill>
          </a:ln>
        </p:spPr>
        <p:txBody>
          <a:bodyPr wrap="square" lIns="0" tIns="0" rIns="0" bIns="0" rtlCol="0">
            <a:spAutoFit/>
          </a:bodyPr>
          <a:lstStyle/>
          <a:p>
            <a:pPr algn="ctr"/>
            <a:r>
              <a:rPr lang="en-IN" sz="1600" dirty="0" smtClean="0"/>
              <a:t>This screen is used to publish President’s messages to all departments</a:t>
            </a:r>
          </a:p>
        </p:txBody>
      </p:sp>
      <p:sp>
        <p:nvSpPr>
          <p:cNvPr id="15" name="Rounded Rectangular Callout 14"/>
          <p:cNvSpPr/>
          <p:nvPr/>
        </p:nvSpPr>
        <p:spPr bwMode="auto">
          <a:xfrm>
            <a:off x="10197011" y="3549389"/>
            <a:ext cx="1812235" cy="773202"/>
          </a:xfrm>
          <a:prstGeom prst="wedgeRoundRectCallout">
            <a:avLst>
              <a:gd name="adj1" fmla="val -144465"/>
              <a:gd name="adj2" fmla="val 12058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message which has been only Saved, but not published yet, can be edited</a:t>
            </a:r>
            <a:endParaRPr lang="en-IN" sz="1200" dirty="0">
              <a:solidFill>
                <a:schemeClr val="tx1"/>
              </a:solidFill>
            </a:endParaRPr>
          </a:p>
        </p:txBody>
      </p:sp>
      <p:sp>
        <p:nvSpPr>
          <p:cNvPr id="16" name="Rectangle 15"/>
          <p:cNvSpPr/>
          <p:nvPr/>
        </p:nvSpPr>
        <p:spPr bwMode="auto">
          <a:xfrm>
            <a:off x="8193719" y="4735507"/>
            <a:ext cx="233965" cy="1676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ular Callout 20"/>
          <p:cNvSpPr/>
          <p:nvPr/>
        </p:nvSpPr>
        <p:spPr bwMode="auto">
          <a:xfrm>
            <a:off x="135785" y="1853725"/>
            <a:ext cx="1677196" cy="1249921"/>
          </a:xfrm>
          <a:prstGeom prst="wedgeRoundRectCallout">
            <a:avLst>
              <a:gd name="adj1" fmla="val 204985"/>
              <a:gd name="adj2" fmla="val 10521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new message can be added from the Add/Edit panel</a:t>
            </a:r>
            <a:endParaRPr lang="en-IN" sz="1200" dirty="0">
              <a:solidFill>
                <a:schemeClr val="tx1"/>
              </a:solidFill>
            </a:endParaRPr>
          </a:p>
        </p:txBody>
      </p:sp>
      <p:sp>
        <p:nvSpPr>
          <p:cNvPr id="14" name="Rounded Rectangular Callout 13"/>
          <p:cNvSpPr/>
          <p:nvPr/>
        </p:nvSpPr>
        <p:spPr bwMode="auto">
          <a:xfrm>
            <a:off x="10197012" y="1967861"/>
            <a:ext cx="1812235" cy="1299888"/>
          </a:xfrm>
          <a:prstGeom prst="wedgeRoundRectCallout">
            <a:avLst>
              <a:gd name="adj1" fmla="val -101658"/>
              <a:gd name="adj2" fmla="val 7854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message can be saved for future use by Clicking on Save button.</a:t>
            </a:r>
          </a:p>
          <a:p>
            <a:pPr defTabSz="914099" fontAlgn="base">
              <a:spcBef>
                <a:spcPct val="0"/>
              </a:spcBef>
              <a:spcAft>
                <a:spcPct val="0"/>
              </a:spcAft>
            </a:pPr>
            <a:r>
              <a:rPr lang="en-IN" sz="1200" dirty="0" smtClean="0">
                <a:solidFill>
                  <a:schemeClr val="tx1"/>
                </a:solidFill>
              </a:rPr>
              <a:t>Clicking on Publish button publishes the message</a:t>
            </a:r>
            <a:endParaRPr lang="en-IN" sz="1200" dirty="0">
              <a:solidFill>
                <a:schemeClr val="tx1"/>
              </a:solidFill>
            </a:endParaRPr>
          </a:p>
        </p:txBody>
      </p:sp>
      <p:sp>
        <p:nvSpPr>
          <p:cNvPr id="17" name="Rounded Rectangular Callout 16"/>
          <p:cNvSpPr/>
          <p:nvPr/>
        </p:nvSpPr>
        <p:spPr bwMode="auto">
          <a:xfrm>
            <a:off x="267514" y="3478374"/>
            <a:ext cx="1677196" cy="915233"/>
          </a:xfrm>
          <a:prstGeom prst="wedgeRoundRectCallout">
            <a:avLst>
              <a:gd name="adj1" fmla="val 198720"/>
              <a:gd name="adj2" fmla="val 9712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messages that have been published or save</a:t>
            </a:r>
            <a:endParaRPr lang="en-IN" sz="1200" dirty="0">
              <a:solidFill>
                <a:schemeClr val="tx1"/>
              </a:solidFill>
            </a:endParaRPr>
          </a:p>
        </p:txBody>
      </p:sp>
    </p:spTree>
    <p:extLst>
      <p:ext uri="{BB962C8B-B14F-4D97-AF65-F5344CB8AC3E}">
        <p14:creationId xmlns:p14="http://schemas.microsoft.com/office/powerpoint/2010/main" val="29203718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982767"/>
            <a:ext cx="8384031" cy="4529587"/>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Publish Media Release</a:t>
            </a:r>
          </a:p>
        </p:txBody>
      </p:sp>
      <p:sp>
        <p:nvSpPr>
          <p:cNvPr id="18" name="TextBox 17"/>
          <p:cNvSpPr txBox="1"/>
          <p:nvPr/>
        </p:nvSpPr>
        <p:spPr>
          <a:xfrm>
            <a:off x="833595" y="5652219"/>
            <a:ext cx="10585961" cy="246221"/>
          </a:xfrm>
          <a:prstGeom prst="rect">
            <a:avLst/>
          </a:prstGeom>
          <a:noFill/>
          <a:ln>
            <a:solidFill>
              <a:schemeClr val="tx1"/>
            </a:solidFill>
          </a:ln>
        </p:spPr>
        <p:txBody>
          <a:bodyPr wrap="square" lIns="0" tIns="0" rIns="0" bIns="0" rtlCol="0">
            <a:spAutoFit/>
          </a:bodyPr>
          <a:lstStyle/>
          <a:p>
            <a:pPr algn="ctr"/>
            <a:r>
              <a:rPr lang="en-IN" sz="1600" dirty="0"/>
              <a:t>This screen is used to publish </a:t>
            </a:r>
            <a:r>
              <a:rPr lang="en-IN" sz="1600" dirty="0" smtClean="0"/>
              <a:t>media releases </a:t>
            </a:r>
            <a:r>
              <a:rPr lang="en-IN" sz="1600" dirty="0"/>
              <a:t>to all departments</a:t>
            </a:r>
          </a:p>
        </p:txBody>
      </p:sp>
      <p:sp>
        <p:nvSpPr>
          <p:cNvPr id="15" name="Rounded Rectangular Callout 14"/>
          <p:cNvSpPr/>
          <p:nvPr/>
        </p:nvSpPr>
        <p:spPr bwMode="auto">
          <a:xfrm>
            <a:off x="10240849" y="3583317"/>
            <a:ext cx="1812235" cy="773202"/>
          </a:xfrm>
          <a:prstGeom prst="wedgeRoundRectCallout">
            <a:avLst>
              <a:gd name="adj1" fmla="val -148882"/>
              <a:gd name="adj2" fmla="val 13897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media release which has been only Saved, but not published yet, can be edited</a:t>
            </a:r>
            <a:endParaRPr lang="en-IN" sz="1200" dirty="0">
              <a:solidFill>
                <a:schemeClr val="tx1"/>
              </a:solidFill>
            </a:endParaRPr>
          </a:p>
        </p:txBody>
      </p:sp>
      <p:sp>
        <p:nvSpPr>
          <p:cNvPr id="16" name="Rectangle 15"/>
          <p:cNvSpPr/>
          <p:nvPr/>
        </p:nvSpPr>
        <p:spPr bwMode="auto">
          <a:xfrm>
            <a:off x="8168474" y="4862016"/>
            <a:ext cx="233965" cy="1676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ular Callout 20"/>
          <p:cNvSpPr/>
          <p:nvPr/>
        </p:nvSpPr>
        <p:spPr bwMode="auto">
          <a:xfrm>
            <a:off x="135785" y="1853726"/>
            <a:ext cx="1677196" cy="928112"/>
          </a:xfrm>
          <a:prstGeom prst="wedgeRoundRectCallout">
            <a:avLst>
              <a:gd name="adj1" fmla="val 194848"/>
              <a:gd name="adj2" fmla="val 12862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new media release can be added from the Add/Edit panel</a:t>
            </a:r>
            <a:endParaRPr lang="en-IN" sz="1200" dirty="0">
              <a:solidFill>
                <a:schemeClr val="tx1"/>
              </a:solidFill>
            </a:endParaRPr>
          </a:p>
        </p:txBody>
      </p:sp>
      <p:sp>
        <p:nvSpPr>
          <p:cNvPr id="14" name="Rounded Rectangular Callout 13"/>
          <p:cNvSpPr/>
          <p:nvPr/>
        </p:nvSpPr>
        <p:spPr bwMode="auto">
          <a:xfrm>
            <a:off x="10197012" y="1967861"/>
            <a:ext cx="1812235" cy="1299888"/>
          </a:xfrm>
          <a:prstGeom prst="wedgeRoundRectCallout">
            <a:avLst>
              <a:gd name="adj1" fmla="val -156245"/>
              <a:gd name="adj2" fmla="val 7884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 media release can be saved for future use by Clicking on Save button.</a:t>
            </a:r>
          </a:p>
          <a:p>
            <a:pPr defTabSz="914099" fontAlgn="base">
              <a:spcBef>
                <a:spcPct val="0"/>
              </a:spcBef>
              <a:spcAft>
                <a:spcPct val="0"/>
              </a:spcAft>
            </a:pPr>
            <a:r>
              <a:rPr lang="en-IN" sz="1200" dirty="0" smtClean="0">
                <a:solidFill>
                  <a:schemeClr val="tx1"/>
                </a:solidFill>
              </a:rPr>
              <a:t>Clicking on Publish button publishes the media release</a:t>
            </a:r>
            <a:endParaRPr lang="en-IN" sz="1200" dirty="0">
              <a:solidFill>
                <a:schemeClr val="tx1"/>
              </a:solidFill>
            </a:endParaRPr>
          </a:p>
        </p:txBody>
      </p:sp>
      <p:sp>
        <p:nvSpPr>
          <p:cNvPr id="17" name="Rounded Rectangular Callout 16"/>
          <p:cNvSpPr/>
          <p:nvPr/>
        </p:nvSpPr>
        <p:spPr bwMode="auto">
          <a:xfrm>
            <a:off x="267514" y="3478374"/>
            <a:ext cx="1677196" cy="915233"/>
          </a:xfrm>
          <a:prstGeom prst="wedgeRoundRectCallout">
            <a:avLst>
              <a:gd name="adj1" fmla="val 191075"/>
              <a:gd name="adj2" fmla="val 8555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media releases that have been published or save</a:t>
            </a:r>
            <a:endParaRPr lang="en-IN" sz="1200" dirty="0">
              <a:solidFill>
                <a:schemeClr val="tx1"/>
              </a:solidFill>
            </a:endParaRPr>
          </a:p>
        </p:txBody>
      </p:sp>
    </p:spTree>
    <p:extLst>
      <p:ext uri="{BB962C8B-B14F-4D97-AF65-F5344CB8AC3E}">
        <p14:creationId xmlns:p14="http://schemas.microsoft.com/office/powerpoint/2010/main" val="392315813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4710" y="1074017"/>
            <a:ext cx="8371267" cy="4522691"/>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View Media Queries</a:t>
            </a:r>
          </a:p>
        </p:txBody>
      </p:sp>
      <p:sp>
        <p:nvSpPr>
          <p:cNvPr id="18" name="TextBox 17"/>
          <p:cNvSpPr txBox="1"/>
          <p:nvPr/>
        </p:nvSpPr>
        <p:spPr>
          <a:xfrm>
            <a:off x="837362" y="5807634"/>
            <a:ext cx="10585961" cy="246221"/>
          </a:xfrm>
          <a:prstGeom prst="rect">
            <a:avLst/>
          </a:prstGeom>
          <a:noFill/>
          <a:ln>
            <a:solidFill>
              <a:schemeClr val="tx1"/>
            </a:solidFill>
          </a:ln>
        </p:spPr>
        <p:txBody>
          <a:bodyPr wrap="square" lIns="0" tIns="0" rIns="0" bIns="0" rtlCol="0">
            <a:spAutoFit/>
          </a:bodyPr>
          <a:lstStyle/>
          <a:p>
            <a:pPr algn="ctr"/>
            <a:r>
              <a:rPr lang="en-IN" sz="1600" dirty="0" smtClean="0"/>
              <a:t>All queries which are logged from Media sources can be viewed from this tab</a:t>
            </a:r>
            <a:endParaRPr lang="en-IN" sz="1600" dirty="0"/>
          </a:p>
        </p:txBody>
      </p:sp>
      <p:sp>
        <p:nvSpPr>
          <p:cNvPr id="17" name="Rounded Rectangular Callout 16"/>
          <p:cNvSpPr/>
          <p:nvPr/>
        </p:nvSpPr>
        <p:spPr bwMode="auto">
          <a:xfrm>
            <a:off x="10451016" y="1500621"/>
            <a:ext cx="1677196" cy="915233"/>
          </a:xfrm>
          <a:prstGeom prst="wedgeRoundRectCallout">
            <a:avLst>
              <a:gd name="adj1" fmla="val -99109"/>
              <a:gd name="adj2" fmla="val 16298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media queries that have been logged through Log Enquiry</a:t>
            </a:r>
            <a:endParaRPr lang="en-IN" sz="1200" dirty="0">
              <a:solidFill>
                <a:schemeClr val="tx1"/>
              </a:solidFill>
            </a:endParaRPr>
          </a:p>
        </p:txBody>
      </p:sp>
    </p:spTree>
    <p:extLst>
      <p:ext uri="{BB962C8B-B14F-4D97-AF65-F5344CB8AC3E}">
        <p14:creationId xmlns:p14="http://schemas.microsoft.com/office/powerpoint/2010/main" val="51876080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6073" y="1030257"/>
            <a:ext cx="8559687" cy="4624487"/>
          </a:xfrm>
          <a:prstGeom prst="rect">
            <a:avLst/>
          </a:prstGeom>
        </p:spPr>
      </p:pic>
      <p:sp>
        <p:nvSpPr>
          <p:cNvPr id="13" name="TextBox 12"/>
          <p:cNvSpPr txBox="1"/>
          <p:nvPr/>
        </p:nvSpPr>
        <p:spPr>
          <a:xfrm>
            <a:off x="1906074" y="309093"/>
            <a:ext cx="854799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KPI Section in Dashboard</a:t>
            </a:r>
          </a:p>
        </p:txBody>
      </p:sp>
      <p:sp>
        <p:nvSpPr>
          <p:cNvPr id="18" name="TextBox 17"/>
          <p:cNvSpPr txBox="1"/>
          <p:nvPr/>
        </p:nvSpPr>
        <p:spPr>
          <a:xfrm>
            <a:off x="781665" y="5900714"/>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KPI Section in Dashboard shows the summary of Demands and Checklists for the selected department </a:t>
            </a:r>
          </a:p>
          <a:p>
            <a:pPr marL="285750" indent="-285750">
              <a:buFont typeface="Arial" panose="020B0604020202020204" pitchFamily="34" charset="0"/>
              <a:buChar char="•"/>
            </a:pPr>
            <a:r>
              <a:rPr lang="en-IN" sz="1600" dirty="0" smtClean="0"/>
              <a:t>For few departments, casualty status is also shown</a:t>
            </a:r>
          </a:p>
          <a:p>
            <a:pPr marL="285750" indent="-285750">
              <a:buFont typeface="Arial" panose="020B0604020202020204" pitchFamily="34" charset="0"/>
              <a:buChar char="•"/>
            </a:pPr>
            <a:r>
              <a:rPr lang="en-IN" sz="1600" dirty="0" smtClean="0"/>
              <a:t>For ERC department, count of Demands and checklists shown is the consolidated count across all departments</a:t>
            </a:r>
            <a:endParaRPr lang="en-IN" sz="1600" dirty="0"/>
          </a:p>
        </p:txBody>
      </p:sp>
      <p:sp>
        <p:nvSpPr>
          <p:cNvPr id="17" name="Rounded Rectangular Callout 16"/>
          <p:cNvSpPr/>
          <p:nvPr/>
        </p:nvSpPr>
        <p:spPr bwMode="auto">
          <a:xfrm>
            <a:off x="228877" y="1276227"/>
            <a:ext cx="1677196" cy="915233"/>
          </a:xfrm>
          <a:prstGeom prst="wedgeRoundRectCallout">
            <a:avLst>
              <a:gd name="adj1" fmla="val 70195"/>
              <a:gd name="adj2" fmla="val 11955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Casualty Status shows the count of passengers and crew based </a:t>
            </a:r>
            <a:r>
              <a:rPr lang="en-IN" sz="1200" dirty="0">
                <a:solidFill>
                  <a:schemeClr val="tx1"/>
                </a:solidFill>
              </a:rPr>
              <a:t>on medical </a:t>
            </a:r>
            <a:r>
              <a:rPr lang="en-IN" sz="1200" dirty="0" smtClean="0">
                <a:solidFill>
                  <a:schemeClr val="tx1"/>
                </a:solidFill>
              </a:rPr>
              <a:t>status</a:t>
            </a:r>
            <a:endParaRPr lang="en-IN" sz="1200" dirty="0">
              <a:solidFill>
                <a:schemeClr val="tx1"/>
              </a:solidFill>
            </a:endParaRPr>
          </a:p>
        </p:txBody>
      </p:sp>
      <p:sp>
        <p:nvSpPr>
          <p:cNvPr id="9" name="Rounded Rectangular Callout 8"/>
          <p:cNvSpPr/>
          <p:nvPr/>
        </p:nvSpPr>
        <p:spPr bwMode="auto">
          <a:xfrm>
            <a:off x="9332223" y="2175857"/>
            <a:ext cx="2604914" cy="1372850"/>
          </a:xfrm>
          <a:prstGeom prst="wedgeRoundRectCallout">
            <a:avLst>
              <a:gd name="adj1" fmla="val -255022"/>
              <a:gd name="adj2" fmla="val 7753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Demands raised to me shows the count of Demands allocated and completed by the selected department. Clicking on Allocated count shows the details of all Demands assigned to the selected department</a:t>
            </a:r>
            <a:endParaRPr lang="en-IN" sz="1200" dirty="0">
              <a:solidFill>
                <a:schemeClr val="tx1"/>
              </a:solidFill>
            </a:endParaRPr>
          </a:p>
        </p:txBody>
      </p:sp>
      <p:sp>
        <p:nvSpPr>
          <p:cNvPr id="11" name="Rounded Rectangular Callout 10"/>
          <p:cNvSpPr/>
          <p:nvPr/>
        </p:nvSpPr>
        <p:spPr bwMode="auto">
          <a:xfrm>
            <a:off x="183801" y="2720703"/>
            <a:ext cx="1677196" cy="915233"/>
          </a:xfrm>
          <a:prstGeom prst="wedgeRoundRectCallout">
            <a:avLst>
              <a:gd name="adj1" fmla="val 77306"/>
              <a:gd name="adj2" fmla="val 12968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Demands </a:t>
            </a:r>
            <a:r>
              <a:rPr lang="en-IN" sz="1200" dirty="0">
                <a:solidFill>
                  <a:schemeClr val="tx1"/>
                </a:solidFill>
              </a:rPr>
              <a:t>raised </a:t>
            </a:r>
            <a:r>
              <a:rPr lang="en-IN" sz="1200" dirty="0" smtClean="0">
                <a:solidFill>
                  <a:schemeClr val="tx1"/>
                </a:solidFill>
              </a:rPr>
              <a:t>by </a:t>
            </a:r>
            <a:r>
              <a:rPr lang="en-IN" sz="1200" dirty="0">
                <a:solidFill>
                  <a:schemeClr val="tx1"/>
                </a:solidFill>
              </a:rPr>
              <a:t>me shows the count of </a:t>
            </a:r>
            <a:r>
              <a:rPr lang="en-IN" sz="1200" dirty="0" smtClean="0">
                <a:solidFill>
                  <a:schemeClr val="tx1"/>
                </a:solidFill>
              </a:rPr>
              <a:t>Demands raised </a:t>
            </a:r>
            <a:r>
              <a:rPr lang="en-IN" sz="1200" dirty="0">
                <a:solidFill>
                  <a:schemeClr val="tx1"/>
                </a:solidFill>
              </a:rPr>
              <a:t>and </a:t>
            </a:r>
            <a:r>
              <a:rPr lang="en-IN" sz="1200" dirty="0" smtClean="0">
                <a:solidFill>
                  <a:schemeClr val="tx1"/>
                </a:solidFill>
              </a:rPr>
              <a:t>closed by </a:t>
            </a:r>
            <a:r>
              <a:rPr lang="en-IN" sz="1200" dirty="0">
                <a:solidFill>
                  <a:schemeClr val="tx1"/>
                </a:solidFill>
              </a:rPr>
              <a:t>the selected department</a:t>
            </a:r>
          </a:p>
        </p:txBody>
      </p:sp>
      <p:sp>
        <p:nvSpPr>
          <p:cNvPr id="12" name="Rounded Rectangular Callout 11"/>
          <p:cNvSpPr/>
          <p:nvPr/>
        </p:nvSpPr>
        <p:spPr bwMode="auto">
          <a:xfrm>
            <a:off x="10084229" y="4572345"/>
            <a:ext cx="1677196" cy="915233"/>
          </a:xfrm>
          <a:prstGeom prst="wedgeRoundRectCallout">
            <a:avLst>
              <a:gd name="adj1" fmla="val -412981"/>
              <a:gd name="adj2" fmla="val 1001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Checklists shows the count of checklists assigned to and completed by the selected department</a:t>
            </a:r>
            <a:endParaRPr lang="en-IN" sz="1200" dirty="0">
              <a:solidFill>
                <a:schemeClr val="tx1"/>
              </a:solidFill>
            </a:endParaRPr>
          </a:p>
        </p:txBody>
      </p:sp>
      <p:sp>
        <p:nvSpPr>
          <p:cNvPr id="4" name="Rectangle 3"/>
          <p:cNvSpPr/>
          <p:nvPr/>
        </p:nvSpPr>
        <p:spPr bwMode="auto">
          <a:xfrm>
            <a:off x="2063979" y="2605199"/>
            <a:ext cx="2112135" cy="31283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ular Callout 13"/>
          <p:cNvSpPr/>
          <p:nvPr/>
        </p:nvSpPr>
        <p:spPr bwMode="auto">
          <a:xfrm>
            <a:off x="183801" y="4023628"/>
            <a:ext cx="1677196" cy="915233"/>
          </a:xfrm>
          <a:prstGeom prst="wedgeRoundRectCallout">
            <a:avLst>
              <a:gd name="adj1" fmla="val 67146"/>
              <a:gd name="adj2" fmla="val 11710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Details of passengers and crew on board can be seen through People on Board section</a:t>
            </a:r>
            <a:endParaRPr lang="en-IN" sz="1200" dirty="0">
              <a:solidFill>
                <a:schemeClr val="tx1"/>
              </a:solidFill>
            </a:endParaRPr>
          </a:p>
        </p:txBody>
      </p:sp>
    </p:spTree>
    <p:extLst>
      <p:ext uri="{BB962C8B-B14F-4D97-AF65-F5344CB8AC3E}">
        <p14:creationId xmlns:p14="http://schemas.microsoft.com/office/powerpoint/2010/main" val="325780461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1339" y="998689"/>
            <a:ext cx="8371267" cy="4522690"/>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Messages Section</a:t>
            </a:r>
          </a:p>
        </p:txBody>
      </p:sp>
      <p:sp>
        <p:nvSpPr>
          <p:cNvPr id="18" name="TextBox 17"/>
          <p:cNvSpPr txBox="1"/>
          <p:nvPr/>
        </p:nvSpPr>
        <p:spPr>
          <a:xfrm>
            <a:off x="863867" y="5730357"/>
            <a:ext cx="10585961" cy="984885"/>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Various messages published can be viewed from the various messages sections in the dashboard</a:t>
            </a:r>
          </a:p>
          <a:p>
            <a:pPr marL="285750" indent="-285750">
              <a:buFont typeface="Arial" panose="020B0604020202020204" pitchFamily="34" charset="0"/>
              <a:buChar char="•"/>
            </a:pPr>
            <a:r>
              <a:rPr lang="en-IN" sz="1600" dirty="0" smtClean="0"/>
              <a:t>The latest messages are shown in the respective sections</a:t>
            </a:r>
          </a:p>
          <a:p>
            <a:pPr marL="285750" indent="-285750">
              <a:buFont typeface="Arial" panose="020B0604020202020204" pitchFamily="34" charset="0"/>
              <a:buChar char="•"/>
            </a:pPr>
            <a:r>
              <a:rPr lang="en-IN" sz="1600" dirty="0" smtClean="0"/>
              <a:t>Clicking on “View All “ links in each section shows all the messages that have been published for each of the messages sections</a:t>
            </a:r>
            <a:endParaRPr lang="en-IN" sz="1600" dirty="0"/>
          </a:p>
        </p:txBody>
      </p:sp>
      <p:sp>
        <p:nvSpPr>
          <p:cNvPr id="9" name="Rounded Rectangular Callout 8"/>
          <p:cNvSpPr/>
          <p:nvPr/>
        </p:nvSpPr>
        <p:spPr bwMode="auto">
          <a:xfrm>
            <a:off x="10511629" y="1856986"/>
            <a:ext cx="1677196" cy="1607431"/>
          </a:xfrm>
          <a:prstGeom prst="wedgeRoundRectCallout">
            <a:avLst>
              <a:gd name="adj1" fmla="val -62906"/>
              <a:gd name="adj2" fmla="val -6333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Broadcast Centre shows the messages broadcast to the selected department . The latest 3 messages of high priority are displayed</a:t>
            </a:r>
            <a:endParaRPr lang="en-IN" sz="1200" dirty="0">
              <a:solidFill>
                <a:schemeClr val="tx1"/>
              </a:solidFill>
            </a:endParaRPr>
          </a:p>
        </p:txBody>
      </p:sp>
      <p:sp>
        <p:nvSpPr>
          <p:cNvPr id="11" name="Rounded Rectangular Callout 10"/>
          <p:cNvSpPr/>
          <p:nvPr/>
        </p:nvSpPr>
        <p:spPr bwMode="auto">
          <a:xfrm>
            <a:off x="267514" y="3238245"/>
            <a:ext cx="1677196" cy="915233"/>
          </a:xfrm>
          <a:prstGeom prst="wedgeRoundRectCallout">
            <a:avLst>
              <a:gd name="adj1" fmla="val 76227"/>
              <a:gd name="adj2" fmla="val 314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President’s Message section shows the latest published message from the president</a:t>
            </a:r>
            <a:endParaRPr lang="en-IN" sz="1200" dirty="0">
              <a:solidFill>
                <a:schemeClr val="tx1"/>
              </a:solidFill>
            </a:endParaRPr>
          </a:p>
        </p:txBody>
      </p:sp>
      <p:sp>
        <p:nvSpPr>
          <p:cNvPr id="6" name="Rectangle 5"/>
          <p:cNvSpPr/>
          <p:nvPr/>
        </p:nvSpPr>
        <p:spPr bwMode="auto">
          <a:xfrm>
            <a:off x="2146991" y="3260034"/>
            <a:ext cx="2146713" cy="224760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274143" y="4480945"/>
            <a:ext cx="1677196" cy="915233"/>
          </a:xfrm>
          <a:prstGeom prst="wedgeRoundRectCallout">
            <a:avLst>
              <a:gd name="adj1" fmla="val 80066"/>
              <a:gd name="adj2" fmla="val -530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Media Release section shows the latest published media release</a:t>
            </a:r>
            <a:endParaRPr lang="en-IN" sz="1200" dirty="0">
              <a:solidFill>
                <a:schemeClr val="tx1"/>
              </a:solidFill>
            </a:endParaRPr>
          </a:p>
        </p:txBody>
      </p:sp>
    </p:spTree>
    <p:extLst>
      <p:ext uri="{BB962C8B-B14F-4D97-AF65-F5344CB8AC3E}">
        <p14:creationId xmlns:p14="http://schemas.microsoft.com/office/powerpoint/2010/main" val="409542847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50772" y="922928"/>
            <a:ext cx="7369751" cy="3981608"/>
          </a:xfrm>
          <a:prstGeom prst="rect">
            <a:avLst/>
          </a:prstGeom>
        </p:spPr>
      </p:pic>
      <p:sp>
        <p:nvSpPr>
          <p:cNvPr id="13" name="TextBox 12"/>
          <p:cNvSpPr txBox="1"/>
          <p:nvPr/>
        </p:nvSpPr>
        <p:spPr>
          <a:xfrm>
            <a:off x="2150773" y="309093"/>
            <a:ext cx="736975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Login Page</a:t>
            </a:r>
          </a:p>
        </p:txBody>
      </p:sp>
      <p:sp>
        <p:nvSpPr>
          <p:cNvPr id="7" name="TextBox 6"/>
          <p:cNvSpPr txBox="1"/>
          <p:nvPr/>
        </p:nvSpPr>
        <p:spPr>
          <a:xfrm>
            <a:off x="547351" y="5041873"/>
            <a:ext cx="11372045" cy="1231106"/>
          </a:xfrm>
          <a:prstGeom prst="rect">
            <a:avLst/>
          </a:prstGeom>
          <a:noFill/>
          <a:ln>
            <a:solidFill>
              <a:schemeClr val="tx1"/>
            </a:solidFill>
          </a:ln>
        </p:spPr>
        <p:txBody>
          <a:bodyPr wrap="square" lIns="0" tIns="0" rIns="0" bIns="0" rtlCol="0">
            <a:spAutoFit/>
          </a:bodyPr>
          <a:lstStyle/>
          <a:p>
            <a:r>
              <a:rPr lang="en-US" sz="1600" dirty="0"/>
              <a:t>All </a:t>
            </a:r>
            <a:r>
              <a:rPr lang="en-US" sz="1600" dirty="0" smtClean="0"/>
              <a:t>users </a:t>
            </a:r>
            <a:r>
              <a:rPr lang="en-US" sz="1600" dirty="0"/>
              <a:t>using the </a:t>
            </a:r>
            <a:r>
              <a:rPr lang="en-US" sz="1600" dirty="0" smtClean="0"/>
              <a:t>CMS </a:t>
            </a:r>
            <a:r>
              <a:rPr lang="en-US" sz="1600" dirty="0"/>
              <a:t>system has to log in to the system</a:t>
            </a:r>
            <a:r>
              <a:rPr lang="en-US" sz="1600" dirty="0" smtClean="0"/>
              <a:t>.</a:t>
            </a:r>
          </a:p>
          <a:p>
            <a:endParaRPr lang="en-IN" sz="1600" dirty="0"/>
          </a:p>
          <a:p>
            <a:pPr marL="285750" lvl="0" indent="-285750">
              <a:buFont typeface="Arial" panose="020B0604020202020204" pitchFamily="34" charset="0"/>
              <a:buChar char="•"/>
            </a:pPr>
            <a:r>
              <a:rPr lang="en-US" sz="1600" dirty="0"/>
              <a:t>For </a:t>
            </a:r>
            <a:r>
              <a:rPr lang="en-US" sz="1600" dirty="0" smtClean="0"/>
              <a:t> </a:t>
            </a:r>
            <a:r>
              <a:rPr lang="en-US" sz="1600" dirty="0"/>
              <a:t>employees, the </a:t>
            </a:r>
            <a:r>
              <a:rPr lang="en-US" sz="1600" dirty="0" smtClean="0"/>
              <a:t>users </a:t>
            </a:r>
            <a:r>
              <a:rPr lang="en-US" sz="1600" dirty="0"/>
              <a:t>will have to enter their user id </a:t>
            </a:r>
            <a:r>
              <a:rPr lang="en-US" sz="1600" dirty="0" smtClean="0"/>
              <a:t>and </a:t>
            </a:r>
            <a:r>
              <a:rPr lang="en-US" sz="1600" dirty="0"/>
              <a:t>domain password which </a:t>
            </a:r>
            <a:r>
              <a:rPr lang="en-US" sz="1600" dirty="0" smtClean="0"/>
              <a:t>can go </a:t>
            </a:r>
            <a:r>
              <a:rPr lang="en-US" sz="1600" dirty="0"/>
              <a:t>through an AD authentication process. </a:t>
            </a:r>
            <a:endParaRPr lang="en-IN" sz="1600" dirty="0"/>
          </a:p>
          <a:p>
            <a:pPr marL="285750" lvl="0" indent="-285750">
              <a:buFont typeface="Arial" panose="020B0604020202020204" pitchFamily="34" charset="0"/>
              <a:buChar char="•"/>
            </a:pPr>
            <a:r>
              <a:rPr lang="en-US" sz="1600" dirty="0"/>
              <a:t>For any </a:t>
            </a:r>
            <a:r>
              <a:rPr lang="en-US" sz="1600" dirty="0" smtClean="0"/>
              <a:t>non- members </a:t>
            </a:r>
            <a:r>
              <a:rPr lang="en-US" sz="1600" dirty="0"/>
              <a:t>using this system, a separate login credential will be provided to each member by </a:t>
            </a:r>
            <a:r>
              <a:rPr lang="en-US" sz="1600" dirty="0" smtClean="0"/>
              <a:t>CMS </a:t>
            </a:r>
            <a:r>
              <a:rPr lang="en-US" sz="1600" dirty="0"/>
              <a:t>admin</a:t>
            </a:r>
            <a:r>
              <a:rPr lang="en-US" sz="1600" dirty="0" smtClean="0"/>
              <a:t>.</a:t>
            </a:r>
            <a:endParaRPr lang="en-IN" sz="1600" dirty="0"/>
          </a:p>
        </p:txBody>
      </p:sp>
      <p:sp>
        <p:nvSpPr>
          <p:cNvPr id="3" name="Rounded Rectangular Callout 2"/>
          <p:cNvSpPr/>
          <p:nvPr/>
        </p:nvSpPr>
        <p:spPr bwMode="auto">
          <a:xfrm>
            <a:off x="9659155" y="1985963"/>
            <a:ext cx="2469057" cy="448144"/>
          </a:xfrm>
          <a:prstGeom prst="wedgeRoundRectCallout">
            <a:avLst>
              <a:gd name="adj1" fmla="val -183161"/>
              <a:gd name="adj2" fmla="val 63582"/>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solidFill>
              </a:rPr>
              <a:t>User ID to be used for login.</a:t>
            </a:r>
          </a:p>
        </p:txBody>
      </p:sp>
      <p:sp>
        <p:nvSpPr>
          <p:cNvPr id="8" name="Rounded Rectangular Callout 7"/>
          <p:cNvSpPr/>
          <p:nvPr/>
        </p:nvSpPr>
        <p:spPr bwMode="auto">
          <a:xfrm>
            <a:off x="104876" y="3081219"/>
            <a:ext cx="2045896" cy="1056068"/>
          </a:xfrm>
          <a:prstGeom prst="wedgeRoundRectCallout">
            <a:avLst>
              <a:gd name="adj1" fmla="val 198944"/>
              <a:gd name="adj2" fmla="val -4495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solidFill>
              </a:rPr>
              <a:t>For Non airlines employees logging in, this checkbox must be checked</a:t>
            </a:r>
            <a:endParaRPr lang="en-IN" sz="1200" dirty="0" smtClean="0">
              <a:solidFill>
                <a:schemeClr val="tx1"/>
              </a:solidFill>
              <a:ea typeface="Segoe UI" pitchFamily="34" charset="0"/>
              <a:cs typeface="Segoe UI" pitchFamily="34" charset="0"/>
            </a:endParaRPr>
          </a:p>
        </p:txBody>
      </p:sp>
      <p:sp>
        <p:nvSpPr>
          <p:cNvPr id="2" name="Rectangle 1"/>
          <p:cNvSpPr/>
          <p:nvPr/>
        </p:nvSpPr>
        <p:spPr bwMode="auto">
          <a:xfrm>
            <a:off x="5177307" y="3018742"/>
            <a:ext cx="193183" cy="2574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264369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6196" y="3052293"/>
            <a:ext cx="1016143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Emergency Closure</a:t>
            </a:r>
          </a:p>
        </p:txBody>
      </p:sp>
      <p:sp>
        <p:nvSpPr>
          <p:cNvPr id="4" name="TextBox 3"/>
          <p:cNvSpPr txBox="1"/>
          <p:nvPr/>
        </p:nvSpPr>
        <p:spPr>
          <a:xfrm>
            <a:off x="884696" y="3983389"/>
            <a:ext cx="10585961" cy="246221"/>
          </a:xfrm>
          <a:prstGeom prst="rect">
            <a:avLst/>
          </a:prstGeom>
          <a:noFill/>
          <a:ln>
            <a:solidFill>
              <a:schemeClr val="tx1"/>
            </a:solidFill>
          </a:ln>
        </p:spPr>
        <p:txBody>
          <a:bodyPr wrap="square" lIns="0" tIns="0" rIns="0" bIns="0" rtlCol="0">
            <a:spAutoFit/>
          </a:bodyPr>
          <a:lstStyle/>
          <a:p>
            <a:pPr algn="ctr"/>
            <a:r>
              <a:rPr lang="en-IN" sz="1600" dirty="0" smtClean="0"/>
              <a:t>Emergency Closure has 2 main sections- Department Wise Emergency Closure and closure of the Emergency itself</a:t>
            </a:r>
          </a:p>
        </p:txBody>
      </p:sp>
    </p:spTree>
    <p:extLst>
      <p:ext uri="{BB962C8B-B14F-4D97-AF65-F5344CB8AC3E}">
        <p14:creationId xmlns:p14="http://schemas.microsoft.com/office/powerpoint/2010/main" val="258025043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4710" y="964772"/>
            <a:ext cx="8369299" cy="4521627"/>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Department Wise Emergency Closure </a:t>
            </a:r>
          </a:p>
        </p:txBody>
      </p:sp>
      <p:sp>
        <p:nvSpPr>
          <p:cNvPr id="18" name="TextBox 17"/>
          <p:cNvSpPr txBox="1"/>
          <p:nvPr/>
        </p:nvSpPr>
        <p:spPr>
          <a:xfrm>
            <a:off x="786966" y="5880298"/>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Department Wise emergency closure can only be done when all checklists have been completed and all Demands raised have been closed</a:t>
            </a:r>
            <a:endParaRPr lang="en-IN" sz="1600" dirty="0"/>
          </a:p>
        </p:txBody>
      </p:sp>
      <p:sp>
        <p:nvSpPr>
          <p:cNvPr id="11" name="Rounded Rectangular Callout 10"/>
          <p:cNvSpPr/>
          <p:nvPr/>
        </p:nvSpPr>
        <p:spPr bwMode="auto">
          <a:xfrm>
            <a:off x="267514" y="2151568"/>
            <a:ext cx="1677196" cy="915233"/>
          </a:xfrm>
          <a:prstGeom prst="wedgeRoundRectCallout">
            <a:avLst>
              <a:gd name="adj1" fmla="val 73623"/>
              <a:gd name="adj2" fmla="val -1084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Department wise Closure report has to be submitted prior to emergency closure</a:t>
            </a:r>
            <a:endParaRPr lang="en-IN" sz="1200" dirty="0">
              <a:solidFill>
                <a:schemeClr val="tx1"/>
              </a:solidFill>
            </a:endParaRPr>
          </a:p>
        </p:txBody>
      </p:sp>
      <p:sp>
        <p:nvSpPr>
          <p:cNvPr id="14" name="Rounded Rectangular Callout 13"/>
          <p:cNvSpPr/>
          <p:nvPr/>
        </p:nvSpPr>
        <p:spPr bwMode="auto">
          <a:xfrm>
            <a:off x="267514" y="3342877"/>
            <a:ext cx="1677196" cy="1409427"/>
          </a:xfrm>
          <a:prstGeom prst="wedgeRoundRectCallout">
            <a:avLst>
              <a:gd name="adj1" fmla="val 76020"/>
              <a:gd name="adj2" fmla="val -3020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Clicking on Save just saves the data entered.</a:t>
            </a:r>
          </a:p>
          <a:p>
            <a:pPr defTabSz="914099" fontAlgn="base">
              <a:spcBef>
                <a:spcPct val="0"/>
              </a:spcBef>
              <a:spcAft>
                <a:spcPct val="0"/>
              </a:spcAft>
            </a:pPr>
            <a:r>
              <a:rPr lang="en-IN" sz="1200" dirty="0" smtClean="0">
                <a:solidFill>
                  <a:schemeClr val="tx1"/>
                </a:solidFill>
              </a:rPr>
              <a:t>Clicking on Submit closed the emergency for that department</a:t>
            </a:r>
            <a:endParaRPr lang="en-IN" sz="1200" dirty="0">
              <a:solidFill>
                <a:schemeClr val="tx1"/>
              </a:solidFill>
            </a:endParaRPr>
          </a:p>
        </p:txBody>
      </p:sp>
    </p:spTree>
    <p:extLst>
      <p:ext uri="{BB962C8B-B14F-4D97-AF65-F5344CB8AC3E}">
        <p14:creationId xmlns:p14="http://schemas.microsoft.com/office/powerpoint/2010/main" val="321719247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60532" y="1027846"/>
            <a:ext cx="8358336" cy="4515704"/>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Emergency Closure </a:t>
            </a:r>
          </a:p>
        </p:txBody>
      </p:sp>
      <p:sp>
        <p:nvSpPr>
          <p:cNvPr id="18" name="TextBox 17"/>
          <p:cNvSpPr txBox="1"/>
          <p:nvPr/>
        </p:nvSpPr>
        <p:spPr>
          <a:xfrm>
            <a:off x="845273" y="5746126"/>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To close the emergency, this page is used.</a:t>
            </a:r>
          </a:p>
          <a:p>
            <a:pPr marL="285750" indent="-285750">
              <a:buFont typeface="Arial" panose="020B0604020202020204" pitchFamily="34" charset="0"/>
              <a:buChar char="•"/>
            </a:pPr>
            <a:r>
              <a:rPr lang="en-IN" sz="1600" dirty="0" smtClean="0"/>
              <a:t>Option available to save the closure notes, which can be edited before closing the emergency</a:t>
            </a:r>
            <a:endParaRPr lang="en-IN" sz="1600" dirty="0"/>
          </a:p>
        </p:txBody>
      </p:sp>
      <p:sp>
        <p:nvSpPr>
          <p:cNvPr id="11" name="Rounded Rectangular Callout 10"/>
          <p:cNvSpPr/>
          <p:nvPr/>
        </p:nvSpPr>
        <p:spPr bwMode="auto">
          <a:xfrm>
            <a:off x="64395" y="1921801"/>
            <a:ext cx="1896137" cy="1093908"/>
          </a:xfrm>
          <a:prstGeom prst="wedgeRoundRectCallout">
            <a:avLst>
              <a:gd name="adj1" fmla="val 111550"/>
              <a:gd name="adj2" fmla="val -1374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shows the department wise data of checklists  assigned to and Demands raised by each of the departments</a:t>
            </a:r>
            <a:endParaRPr lang="en-IN" sz="1200" dirty="0">
              <a:solidFill>
                <a:schemeClr val="tx1"/>
              </a:solidFill>
            </a:endParaRPr>
          </a:p>
        </p:txBody>
      </p:sp>
      <p:sp>
        <p:nvSpPr>
          <p:cNvPr id="10" name="Rounded Rectangular Callout 9"/>
          <p:cNvSpPr/>
          <p:nvPr/>
        </p:nvSpPr>
        <p:spPr bwMode="auto">
          <a:xfrm>
            <a:off x="10450070" y="1939091"/>
            <a:ext cx="1603657" cy="780712"/>
          </a:xfrm>
          <a:prstGeom prst="wedgeRoundRectCallout">
            <a:avLst>
              <a:gd name="adj1" fmla="val -118140"/>
              <a:gd name="adj2" fmla="val 9855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Closure notes must be updated prior to closing the emergency</a:t>
            </a:r>
            <a:endParaRPr lang="en-IN" sz="1200" dirty="0">
              <a:solidFill>
                <a:schemeClr val="tx1"/>
              </a:solidFill>
            </a:endParaRPr>
          </a:p>
        </p:txBody>
      </p:sp>
      <p:sp>
        <p:nvSpPr>
          <p:cNvPr id="12" name="Rounded Rectangular Callout 11"/>
          <p:cNvSpPr/>
          <p:nvPr/>
        </p:nvSpPr>
        <p:spPr bwMode="auto">
          <a:xfrm>
            <a:off x="8142390" y="4350062"/>
            <a:ext cx="1601886" cy="752566"/>
          </a:xfrm>
          <a:prstGeom prst="wedgeRoundRectCallout">
            <a:avLst>
              <a:gd name="adj1" fmla="val -226133"/>
              <a:gd name="adj2" fmla="val -78338"/>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Grid also shows which departments were notified about the emergency</a:t>
            </a:r>
            <a:endParaRPr lang="en-IN" sz="1200" dirty="0">
              <a:solidFill>
                <a:schemeClr val="tx1"/>
              </a:solidFill>
            </a:endParaRPr>
          </a:p>
        </p:txBody>
      </p:sp>
      <p:sp>
        <p:nvSpPr>
          <p:cNvPr id="2" name="Rectangle 1"/>
          <p:cNvSpPr/>
          <p:nvPr/>
        </p:nvSpPr>
        <p:spPr bwMode="auto">
          <a:xfrm>
            <a:off x="3913518" y="2687486"/>
            <a:ext cx="375941" cy="166776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43753" y="3374611"/>
            <a:ext cx="1896137" cy="1093908"/>
          </a:xfrm>
          <a:prstGeom prst="wedgeRoundRectCallout">
            <a:avLst>
              <a:gd name="adj1" fmla="val 150946"/>
              <a:gd name="adj2" fmla="val -4906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column shows if the closure report has been submitted by each department</a:t>
            </a:r>
            <a:endParaRPr lang="en-IN" sz="1200" dirty="0">
              <a:solidFill>
                <a:schemeClr val="tx1"/>
              </a:solidFill>
            </a:endParaRPr>
          </a:p>
        </p:txBody>
      </p:sp>
      <p:sp>
        <p:nvSpPr>
          <p:cNvPr id="17" name="Rectangle 16"/>
          <p:cNvSpPr/>
          <p:nvPr/>
        </p:nvSpPr>
        <p:spPr bwMode="auto">
          <a:xfrm>
            <a:off x="4777995" y="2710279"/>
            <a:ext cx="501048" cy="166776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889078" y="3356535"/>
            <a:ext cx="218941" cy="1772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ular Callout 18"/>
          <p:cNvSpPr/>
          <p:nvPr/>
        </p:nvSpPr>
        <p:spPr bwMode="auto">
          <a:xfrm>
            <a:off x="8797567" y="3521367"/>
            <a:ext cx="1601886" cy="752566"/>
          </a:xfrm>
          <a:prstGeom prst="wedgeRoundRectCallout">
            <a:avLst>
              <a:gd name="adj1" fmla="val -153751"/>
              <a:gd name="adj2" fmla="val -5321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Department wise closure report can be viewed on clicking this icon</a:t>
            </a:r>
            <a:endParaRPr lang="en-IN" sz="1200" dirty="0">
              <a:solidFill>
                <a:schemeClr val="tx1"/>
              </a:solidFill>
            </a:endParaRPr>
          </a:p>
        </p:txBody>
      </p:sp>
    </p:spTree>
    <p:extLst>
      <p:ext uri="{BB962C8B-B14F-4D97-AF65-F5344CB8AC3E}">
        <p14:creationId xmlns:p14="http://schemas.microsoft.com/office/powerpoint/2010/main" val="375996004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6196" y="3052293"/>
            <a:ext cx="1016143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Archives</a:t>
            </a:r>
          </a:p>
        </p:txBody>
      </p:sp>
      <p:sp>
        <p:nvSpPr>
          <p:cNvPr id="4" name="TextBox 3"/>
          <p:cNvSpPr txBox="1"/>
          <p:nvPr/>
        </p:nvSpPr>
        <p:spPr>
          <a:xfrm>
            <a:off x="884696" y="3983389"/>
            <a:ext cx="10585961" cy="246221"/>
          </a:xfrm>
          <a:prstGeom prst="rect">
            <a:avLst/>
          </a:prstGeom>
          <a:noFill/>
          <a:ln>
            <a:solidFill>
              <a:schemeClr val="tx1"/>
            </a:solidFill>
          </a:ln>
        </p:spPr>
        <p:txBody>
          <a:bodyPr wrap="square" lIns="0" tIns="0" rIns="0" bIns="0" rtlCol="0">
            <a:spAutoFit/>
          </a:bodyPr>
          <a:lstStyle/>
          <a:p>
            <a:pPr algn="ctr"/>
            <a:r>
              <a:rPr lang="en-IN" sz="1600" dirty="0" smtClean="0"/>
              <a:t>Closed emergencies and related data can be viewed through this section</a:t>
            </a:r>
          </a:p>
        </p:txBody>
      </p:sp>
    </p:spTree>
    <p:extLst>
      <p:ext uri="{BB962C8B-B14F-4D97-AF65-F5344CB8AC3E}">
        <p14:creationId xmlns:p14="http://schemas.microsoft.com/office/powerpoint/2010/main" val="375740582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4710" y="1005383"/>
            <a:ext cx="8371267" cy="4522690"/>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List of Closed Emergencies</a:t>
            </a:r>
          </a:p>
        </p:txBody>
      </p:sp>
      <p:sp>
        <p:nvSpPr>
          <p:cNvPr id="18" name="TextBox 17"/>
          <p:cNvSpPr txBox="1"/>
          <p:nvPr/>
        </p:nvSpPr>
        <p:spPr>
          <a:xfrm>
            <a:off x="863867" y="5785055"/>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When user clicks on Archives link from Hamburger menu, this page is shown</a:t>
            </a:r>
          </a:p>
          <a:p>
            <a:pPr marL="285750" indent="-285750">
              <a:buFont typeface="Arial" panose="020B0604020202020204" pitchFamily="34" charset="0"/>
              <a:buChar char="•"/>
            </a:pPr>
            <a:r>
              <a:rPr lang="en-IN" sz="1600" dirty="0" smtClean="0"/>
              <a:t>When an emergency is reopened, departments can upload additional report for the emergency</a:t>
            </a:r>
          </a:p>
        </p:txBody>
      </p:sp>
      <p:sp>
        <p:nvSpPr>
          <p:cNvPr id="11" name="Rounded Rectangular Callout 10"/>
          <p:cNvSpPr/>
          <p:nvPr/>
        </p:nvSpPr>
        <p:spPr bwMode="auto">
          <a:xfrm>
            <a:off x="64395" y="1921801"/>
            <a:ext cx="1896137" cy="564120"/>
          </a:xfrm>
          <a:prstGeom prst="wedgeRoundRectCallout">
            <a:avLst>
              <a:gd name="adj1" fmla="val 77274"/>
              <a:gd name="adj2" fmla="val 4293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the data using the Search panel</a:t>
            </a:r>
            <a:endParaRPr lang="en-IN" sz="1200" dirty="0">
              <a:solidFill>
                <a:schemeClr val="tx1"/>
              </a:solidFill>
            </a:endParaRPr>
          </a:p>
        </p:txBody>
      </p:sp>
      <p:sp>
        <p:nvSpPr>
          <p:cNvPr id="10" name="Rounded Rectangular Callout 9"/>
          <p:cNvSpPr/>
          <p:nvPr/>
        </p:nvSpPr>
        <p:spPr bwMode="auto">
          <a:xfrm>
            <a:off x="10399453" y="2400370"/>
            <a:ext cx="1603657" cy="780712"/>
          </a:xfrm>
          <a:prstGeom prst="wedgeRoundRectCallout">
            <a:avLst>
              <a:gd name="adj1" fmla="val -125535"/>
              <a:gd name="adj2" fmla="val 2443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This checkbox should be checked to reopen the emergency</a:t>
            </a:r>
            <a:endParaRPr lang="en-IN" sz="1200" dirty="0">
              <a:solidFill>
                <a:schemeClr val="tx1"/>
              </a:solidFill>
            </a:endParaRPr>
          </a:p>
        </p:txBody>
      </p:sp>
      <p:sp>
        <p:nvSpPr>
          <p:cNvPr id="15" name="Rounded Rectangular Callout 14"/>
          <p:cNvSpPr/>
          <p:nvPr/>
        </p:nvSpPr>
        <p:spPr bwMode="auto">
          <a:xfrm>
            <a:off x="143753" y="3374611"/>
            <a:ext cx="1896137" cy="1648150"/>
          </a:xfrm>
          <a:prstGeom prst="wedgeRoundRectCallout">
            <a:avLst>
              <a:gd name="adj1" fmla="val 67286"/>
              <a:gd name="adj2" fmla="val -3715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List of closed emergencies is shown in reverse chronological order, based on Closure Date. Clicking on the name opens the Archive Dashboard for the emergency</a:t>
            </a:r>
            <a:endParaRPr lang="en-IN" sz="1200" dirty="0">
              <a:solidFill>
                <a:schemeClr val="tx1"/>
              </a:solidFill>
            </a:endParaRPr>
          </a:p>
        </p:txBody>
      </p:sp>
      <p:sp>
        <p:nvSpPr>
          <p:cNvPr id="4" name="Rectangle 3"/>
          <p:cNvSpPr/>
          <p:nvPr/>
        </p:nvSpPr>
        <p:spPr bwMode="auto">
          <a:xfrm>
            <a:off x="8927800" y="2804336"/>
            <a:ext cx="218941" cy="1772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176185" y="3025516"/>
            <a:ext cx="218941" cy="1772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ular Callout 19"/>
          <p:cNvSpPr/>
          <p:nvPr/>
        </p:nvSpPr>
        <p:spPr bwMode="auto">
          <a:xfrm>
            <a:off x="10399453" y="3374611"/>
            <a:ext cx="1603657" cy="780712"/>
          </a:xfrm>
          <a:prstGeom prst="wedgeRoundRectCallout">
            <a:avLst>
              <a:gd name="adj1" fmla="val -172779"/>
              <a:gd name="adj2" fmla="val -7211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Details of the emergency can be viewed by clicking on this icon.</a:t>
            </a:r>
            <a:endParaRPr lang="en-IN" sz="1200" dirty="0">
              <a:solidFill>
                <a:schemeClr val="tx1"/>
              </a:solidFill>
            </a:endParaRPr>
          </a:p>
        </p:txBody>
      </p:sp>
    </p:spTree>
    <p:extLst>
      <p:ext uri="{BB962C8B-B14F-4D97-AF65-F5344CB8AC3E}">
        <p14:creationId xmlns:p14="http://schemas.microsoft.com/office/powerpoint/2010/main" val="195581298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4709" y="1039698"/>
            <a:ext cx="8362843" cy="4518139"/>
          </a:xfrm>
          <a:prstGeom prst="rect">
            <a:avLst/>
          </a:prstGeom>
        </p:spPr>
      </p:pic>
      <p:sp>
        <p:nvSpPr>
          <p:cNvPr id="13" name="TextBox 12"/>
          <p:cNvSpPr txBox="1"/>
          <p:nvPr/>
        </p:nvSpPr>
        <p:spPr>
          <a:xfrm>
            <a:off x="1944710" y="309093"/>
            <a:ext cx="83712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Archive Dashboard</a:t>
            </a:r>
          </a:p>
        </p:txBody>
      </p:sp>
      <p:sp>
        <p:nvSpPr>
          <p:cNvPr id="18" name="TextBox 17"/>
          <p:cNvSpPr txBox="1"/>
          <p:nvPr/>
        </p:nvSpPr>
        <p:spPr>
          <a:xfrm>
            <a:off x="771101" y="5811768"/>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Archive dashboard shows all data for the emergency</a:t>
            </a:r>
          </a:p>
          <a:p>
            <a:pPr marL="285750" indent="-285750">
              <a:buFont typeface="Arial" panose="020B0604020202020204" pitchFamily="34" charset="0"/>
              <a:buChar char="•"/>
            </a:pPr>
            <a:r>
              <a:rPr lang="en-IN" sz="1600" dirty="0" smtClean="0"/>
              <a:t>Data on this dashboard can only be viewed, this cannot be edited</a:t>
            </a:r>
          </a:p>
          <a:p>
            <a:pPr marL="285750" indent="-285750">
              <a:buFont typeface="Arial" panose="020B0604020202020204" pitchFamily="34" charset="0"/>
              <a:buChar char="•"/>
            </a:pPr>
            <a:r>
              <a:rPr lang="en-IN" sz="1600" dirty="0" smtClean="0"/>
              <a:t>Sections shown in this dashboard is based on access rights of the selected departments</a:t>
            </a:r>
          </a:p>
        </p:txBody>
      </p:sp>
      <p:sp>
        <p:nvSpPr>
          <p:cNvPr id="10" name="Rounded Rectangular Callout 9"/>
          <p:cNvSpPr/>
          <p:nvPr/>
        </p:nvSpPr>
        <p:spPr bwMode="auto">
          <a:xfrm>
            <a:off x="10513277" y="1111352"/>
            <a:ext cx="1603657" cy="993027"/>
          </a:xfrm>
          <a:prstGeom prst="wedgeRoundRectCallout">
            <a:avLst>
              <a:gd name="adj1" fmla="val -304633"/>
              <a:gd name="adj2" fmla="val 5893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Auto generated Emergency Closure report can be downloaded by clicking on this icon</a:t>
            </a:r>
            <a:endParaRPr lang="en-IN" sz="1200" dirty="0">
              <a:solidFill>
                <a:schemeClr val="tx1"/>
              </a:solidFill>
            </a:endParaRPr>
          </a:p>
        </p:txBody>
      </p:sp>
      <p:sp>
        <p:nvSpPr>
          <p:cNvPr id="15" name="Rounded Rectangular Callout 14"/>
          <p:cNvSpPr/>
          <p:nvPr/>
        </p:nvSpPr>
        <p:spPr bwMode="auto">
          <a:xfrm>
            <a:off x="143753" y="3374611"/>
            <a:ext cx="1896137" cy="978448"/>
          </a:xfrm>
          <a:prstGeom prst="wedgeRoundRectCallout">
            <a:avLst>
              <a:gd name="adj1" fmla="val 188983"/>
              <a:gd name="adj2" fmla="val -3887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Upload Documents section is available only if the emergency is reopened</a:t>
            </a:r>
            <a:endParaRPr lang="en-IN" sz="1200" dirty="0">
              <a:solidFill>
                <a:schemeClr val="tx1"/>
              </a:solidFill>
            </a:endParaRPr>
          </a:p>
        </p:txBody>
      </p:sp>
      <p:sp>
        <p:nvSpPr>
          <p:cNvPr id="16" name="Rectangle 15"/>
          <p:cNvSpPr/>
          <p:nvPr/>
        </p:nvSpPr>
        <p:spPr bwMode="auto">
          <a:xfrm>
            <a:off x="6285899" y="2203742"/>
            <a:ext cx="218941" cy="1772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ular Callout 19"/>
          <p:cNvSpPr/>
          <p:nvPr/>
        </p:nvSpPr>
        <p:spPr bwMode="auto">
          <a:xfrm>
            <a:off x="10399453" y="3374611"/>
            <a:ext cx="1603657" cy="780712"/>
          </a:xfrm>
          <a:prstGeom prst="wedgeRoundRectCallout">
            <a:avLst>
              <a:gd name="adj1" fmla="val -93210"/>
              <a:gd name="adj2" fmla="val -143127"/>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Department wise closure reports shown here</a:t>
            </a:r>
            <a:endParaRPr lang="en-IN" sz="1200" dirty="0">
              <a:solidFill>
                <a:schemeClr val="tx1"/>
              </a:solidFill>
            </a:endParaRPr>
          </a:p>
        </p:txBody>
      </p:sp>
      <p:sp>
        <p:nvSpPr>
          <p:cNvPr id="17" name="Rounded Rectangular Callout 16"/>
          <p:cNvSpPr/>
          <p:nvPr/>
        </p:nvSpPr>
        <p:spPr bwMode="auto">
          <a:xfrm>
            <a:off x="105117" y="1894088"/>
            <a:ext cx="1896137" cy="978448"/>
          </a:xfrm>
          <a:prstGeom prst="wedgeRoundRectCallout">
            <a:avLst>
              <a:gd name="adj1" fmla="val 183549"/>
              <a:gd name="adj2" fmla="val 1641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Reports uploaded by a department can be viewed from here</a:t>
            </a:r>
            <a:endParaRPr lang="en-IN" sz="1200" dirty="0">
              <a:solidFill>
                <a:schemeClr val="tx1"/>
              </a:solidFill>
            </a:endParaRPr>
          </a:p>
        </p:txBody>
      </p:sp>
    </p:spTree>
    <p:extLst>
      <p:ext uri="{BB962C8B-B14F-4D97-AF65-F5344CB8AC3E}">
        <p14:creationId xmlns:p14="http://schemas.microsoft.com/office/powerpoint/2010/main" val="26576557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01670" y="6583680"/>
            <a:ext cx="430628" cy="365125"/>
          </a:xfrm>
        </p:spPr>
        <p:txBody>
          <a:bodyPr/>
          <a:lstStyle/>
          <a:p>
            <a:fld id="{74A398B2-5A34-1A4A-811E-F4027282568C}" type="slidenum">
              <a:rPr lang="en-US" smtClean="0"/>
              <a:pPr/>
              <a:t>46</a:t>
            </a:fld>
            <a:endParaRPr lang="en-US" dirty="0"/>
          </a:p>
        </p:txBody>
      </p:sp>
      <p:sp>
        <p:nvSpPr>
          <p:cNvPr id="7" name="TextBox 6"/>
          <p:cNvSpPr txBox="1"/>
          <p:nvPr/>
        </p:nvSpPr>
        <p:spPr>
          <a:xfrm>
            <a:off x="4722813" y="3429000"/>
            <a:ext cx="2912079" cy="615553"/>
          </a:xfrm>
          <a:prstGeom prst="rect">
            <a:avLst/>
          </a:prstGeom>
          <a:noFill/>
        </p:spPr>
        <p:txBody>
          <a:bodyPr wrap="none" lIns="0" tIns="0" rIns="0" bIns="0" rtlCol="0">
            <a:spAutoFit/>
          </a:bodyPr>
          <a:lstStyle/>
          <a:p>
            <a:r>
              <a:rPr lang="en-US" sz="4000" b="1" spc="-70" dirty="0" smtClean="0">
                <a:gradFill>
                  <a:gsLst>
                    <a:gs pos="2917">
                      <a:schemeClr val="bg2"/>
                    </a:gs>
                    <a:gs pos="95000">
                      <a:schemeClr val="bg2"/>
                    </a:gs>
                  </a:gsLst>
                  <a:lin ang="5400000" scaled="0"/>
                </a:gradFill>
              </a:rPr>
              <a:t>THANK YOU</a:t>
            </a:r>
          </a:p>
        </p:txBody>
      </p:sp>
    </p:spTree>
    <p:extLst>
      <p:ext uri="{BB962C8B-B14F-4D97-AF65-F5344CB8AC3E}">
        <p14:creationId xmlns:p14="http://schemas.microsoft.com/office/powerpoint/2010/main" val="21812268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9049" y="957972"/>
            <a:ext cx="7218286" cy="3899777"/>
          </a:xfrm>
          <a:prstGeom prst="rect">
            <a:avLst/>
          </a:prstGeom>
        </p:spPr>
      </p:pic>
      <p:sp>
        <p:nvSpPr>
          <p:cNvPr id="13" name="TextBox 12"/>
          <p:cNvSpPr txBox="1"/>
          <p:nvPr/>
        </p:nvSpPr>
        <p:spPr>
          <a:xfrm>
            <a:off x="2799049" y="309093"/>
            <a:ext cx="722071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Landing Page</a:t>
            </a:r>
          </a:p>
        </p:txBody>
      </p:sp>
      <p:sp>
        <p:nvSpPr>
          <p:cNvPr id="7" name="TextBox 6"/>
          <p:cNvSpPr txBox="1"/>
          <p:nvPr/>
        </p:nvSpPr>
        <p:spPr>
          <a:xfrm>
            <a:off x="2353612" y="5191758"/>
            <a:ext cx="8532255"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When there are no active emergencies, user will see the Landing Page</a:t>
            </a:r>
            <a:endParaRPr lang="en-IN" sz="1600" dirty="0"/>
          </a:p>
          <a:p>
            <a:pPr marL="285750" indent="-285750">
              <a:buFont typeface="Arial" panose="020B0604020202020204" pitchFamily="34" charset="0"/>
              <a:buChar char="•"/>
            </a:pPr>
            <a:r>
              <a:rPr lang="en-IN" sz="1600" dirty="0" smtClean="0"/>
              <a:t>Functionalities shown on the page is based on the access rights of selected department</a:t>
            </a:r>
          </a:p>
          <a:p>
            <a:pPr marL="285750" indent="-285750">
              <a:buFont typeface="Arial" panose="020B0604020202020204" pitchFamily="34" charset="0"/>
              <a:buChar char="•"/>
            </a:pPr>
            <a:r>
              <a:rPr lang="en-IN" sz="1600" dirty="0" smtClean="0"/>
              <a:t>Clicking on any icon will take user to the corresponding page</a:t>
            </a:r>
          </a:p>
        </p:txBody>
      </p:sp>
      <p:sp>
        <p:nvSpPr>
          <p:cNvPr id="9" name="Rounded Rectangular Callout 8"/>
          <p:cNvSpPr/>
          <p:nvPr/>
        </p:nvSpPr>
        <p:spPr bwMode="auto">
          <a:xfrm>
            <a:off x="159257" y="2031083"/>
            <a:ext cx="2343577" cy="1488579"/>
          </a:xfrm>
          <a:prstGeom prst="wedgeRoundRectCallout">
            <a:avLst>
              <a:gd name="adj1" fmla="val 122585"/>
              <a:gd name="adj2" fmla="val -79730"/>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ea typeface="Segoe UI" pitchFamily="34" charset="0"/>
                <a:cs typeface="Segoe UI" pitchFamily="34" charset="0"/>
              </a:rPr>
              <a:t>Banner shows</a:t>
            </a:r>
          </a:p>
          <a:p>
            <a:pPr marL="171450" indent="-171450" defTabSz="914099" fontAlgn="base">
              <a:spcBef>
                <a:spcPct val="0"/>
              </a:spcBef>
              <a:spcAft>
                <a:spcPct val="0"/>
              </a:spcAft>
              <a:buFont typeface="Arial" panose="020B0604020202020204" pitchFamily="34" charset="0"/>
              <a:buChar char="•"/>
            </a:pPr>
            <a:r>
              <a:rPr lang="en-IN" sz="1200" dirty="0" smtClean="0">
                <a:solidFill>
                  <a:schemeClr val="tx1"/>
                </a:solidFill>
                <a:ea typeface="Segoe UI" pitchFamily="34" charset="0"/>
                <a:cs typeface="Segoe UI" pitchFamily="34" charset="0"/>
              </a:rPr>
              <a:t>Name of user logged in</a:t>
            </a:r>
          </a:p>
          <a:p>
            <a:pPr marL="171450" indent="-171450" defTabSz="914099" fontAlgn="base">
              <a:spcBef>
                <a:spcPct val="0"/>
              </a:spcBef>
              <a:spcAft>
                <a:spcPct val="0"/>
              </a:spcAft>
              <a:buFont typeface="Arial" panose="020B0604020202020204" pitchFamily="34" charset="0"/>
              <a:buChar char="•"/>
            </a:pPr>
            <a:r>
              <a:rPr lang="en-IN" sz="1200" dirty="0" smtClean="0">
                <a:solidFill>
                  <a:schemeClr val="tx1"/>
                </a:solidFill>
                <a:ea typeface="Segoe UI" pitchFamily="34" charset="0"/>
                <a:cs typeface="Segoe UI" pitchFamily="34" charset="0"/>
              </a:rPr>
              <a:t>Date and Time of last login</a:t>
            </a:r>
          </a:p>
          <a:p>
            <a:pPr marL="171450" indent="-171450" defTabSz="914099" fontAlgn="base">
              <a:spcBef>
                <a:spcPct val="0"/>
              </a:spcBef>
              <a:spcAft>
                <a:spcPct val="0"/>
              </a:spcAft>
              <a:buFont typeface="Arial" panose="020B0604020202020204" pitchFamily="34" charset="0"/>
              <a:buChar char="•"/>
            </a:pPr>
            <a:r>
              <a:rPr lang="en-IN" sz="1200" dirty="0" smtClean="0">
                <a:solidFill>
                  <a:schemeClr val="tx1"/>
                </a:solidFill>
                <a:ea typeface="Segoe UI" pitchFamily="34" charset="0"/>
                <a:cs typeface="Segoe UI" pitchFamily="34" charset="0"/>
              </a:rPr>
              <a:t>Current department chosen</a:t>
            </a:r>
          </a:p>
          <a:p>
            <a:pPr marL="171450" indent="-171450" defTabSz="914099" fontAlgn="base">
              <a:spcBef>
                <a:spcPct val="0"/>
              </a:spcBef>
              <a:spcAft>
                <a:spcPct val="0"/>
              </a:spcAft>
              <a:buFont typeface="Arial" panose="020B0604020202020204" pitchFamily="34" charset="0"/>
              <a:buChar char="•"/>
            </a:pPr>
            <a:r>
              <a:rPr lang="en-IN" sz="1200" dirty="0" smtClean="0">
                <a:solidFill>
                  <a:schemeClr val="tx1"/>
                </a:solidFill>
                <a:ea typeface="Segoe UI" pitchFamily="34" charset="0"/>
                <a:cs typeface="Segoe UI" pitchFamily="34" charset="0"/>
              </a:rPr>
              <a:t>If user is mapped to multiple departments, required department can be selected from here</a:t>
            </a:r>
          </a:p>
        </p:txBody>
      </p:sp>
      <p:sp>
        <p:nvSpPr>
          <p:cNvPr id="10" name="Rounded Rectangular Callout 9"/>
          <p:cNvSpPr/>
          <p:nvPr/>
        </p:nvSpPr>
        <p:spPr bwMode="auto">
          <a:xfrm>
            <a:off x="10315978" y="2839983"/>
            <a:ext cx="1812234" cy="1488579"/>
          </a:xfrm>
          <a:prstGeom prst="wedgeRoundRectCallout">
            <a:avLst>
              <a:gd name="adj1" fmla="val -88386"/>
              <a:gd name="adj2" fmla="val -13856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ea typeface="Segoe UI" pitchFamily="34" charset="0"/>
                <a:cs typeface="Segoe UI" pitchFamily="34" charset="0"/>
              </a:rPr>
              <a:t>Hamburger menu when clicked shows the link to various other pages. Links shown are based on access rights of the selected departments</a:t>
            </a:r>
          </a:p>
        </p:txBody>
      </p:sp>
    </p:spTree>
    <p:extLst>
      <p:ext uri="{BB962C8B-B14F-4D97-AF65-F5344CB8AC3E}">
        <p14:creationId xmlns:p14="http://schemas.microsoft.com/office/powerpoint/2010/main" val="363956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6196" y="3052293"/>
            <a:ext cx="10161430"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Master Data Management</a:t>
            </a:r>
          </a:p>
        </p:txBody>
      </p:sp>
    </p:spTree>
    <p:extLst>
      <p:ext uri="{BB962C8B-B14F-4D97-AF65-F5344CB8AC3E}">
        <p14:creationId xmlns:p14="http://schemas.microsoft.com/office/powerpoint/2010/main" val="39106210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8391" y="989549"/>
            <a:ext cx="7567994" cy="4088712"/>
          </a:xfrm>
          <a:prstGeom prst="rect">
            <a:avLst/>
          </a:prstGeom>
        </p:spPr>
      </p:pic>
      <p:sp>
        <p:nvSpPr>
          <p:cNvPr id="13" name="TextBox 12"/>
          <p:cNvSpPr txBox="1"/>
          <p:nvPr/>
        </p:nvSpPr>
        <p:spPr>
          <a:xfrm>
            <a:off x="2288391" y="309093"/>
            <a:ext cx="7567994"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Checklist Management</a:t>
            </a:r>
          </a:p>
        </p:txBody>
      </p:sp>
      <p:sp>
        <p:nvSpPr>
          <p:cNvPr id="12" name="TextBox 11"/>
          <p:cNvSpPr txBox="1"/>
          <p:nvPr/>
        </p:nvSpPr>
        <p:spPr>
          <a:xfrm>
            <a:off x="772732" y="5074067"/>
            <a:ext cx="10650829" cy="1477328"/>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a:t>A department can edit and view only it’s own checklists</a:t>
            </a:r>
          </a:p>
          <a:p>
            <a:pPr marL="285750" indent="-285750">
              <a:buFont typeface="Arial" panose="020B0604020202020204" pitchFamily="34" charset="0"/>
              <a:buChar char="•"/>
            </a:pPr>
            <a:r>
              <a:rPr lang="en-IN" sz="1600" dirty="0" smtClean="0"/>
              <a:t>User can add a checklist for any department and also map this to a parent checklist.</a:t>
            </a:r>
          </a:p>
          <a:p>
            <a:pPr marL="285750" indent="-285750">
              <a:buFont typeface="Arial" panose="020B0604020202020204" pitchFamily="34" charset="0"/>
              <a:buChar char="•"/>
            </a:pPr>
            <a:r>
              <a:rPr lang="en-IN" sz="1600" dirty="0" smtClean="0"/>
              <a:t>Checklist duration specifies the time within which the checklist should be completed from initiation of the emergency</a:t>
            </a:r>
          </a:p>
          <a:p>
            <a:pPr marL="285750" indent="-285750">
              <a:buFont typeface="Arial" panose="020B0604020202020204" pitchFamily="34" charset="0"/>
              <a:buChar char="•"/>
            </a:pPr>
            <a:r>
              <a:rPr lang="en-IN" sz="1600" dirty="0" smtClean="0"/>
              <a:t>Checklist code is automatically generated and cannot be edited</a:t>
            </a:r>
          </a:p>
          <a:p>
            <a:pPr marL="285750" indent="-285750">
              <a:buFont typeface="Arial" panose="020B0604020202020204" pitchFamily="34" charset="0"/>
              <a:buChar char="•"/>
            </a:pPr>
            <a:r>
              <a:rPr lang="en-IN" sz="1600" dirty="0" smtClean="0"/>
              <a:t>If any </a:t>
            </a:r>
            <a:r>
              <a:rPr lang="en-IN" sz="1600" dirty="0" err="1" smtClean="0"/>
              <a:t>url</a:t>
            </a:r>
            <a:r>
              <a:rPr lang="en-IN" sz="1600" dirty="0" smtClean="0"/>
              <a:t> is to be referred for the checklist, this can be updated in the URL field.</a:t>
            </a:r>
          </a:p>
        </p:txBody>
      </p:sp>
      <p:sp>
        <p:nvSpPr>
          <p:cNvPr id="14" name="Rounded Rectangular Callout 13"/>
          <p:cNvSpPr/>
          <p:nvPr/>
        </p:nvSpPr>
        <p:spPr bwMode="auto">
          <a:xfrm>
            <a:off x="10351187" y="3817517"/>
            <a:ext cx="1833219" cy="862885"/>
          </a:xfrm>
          <a:prstGeom prst="wedgeRoundRectCallout">
            <a:avLst>
              <a:gd name="adj1" fmla="val -103148"/>
              <a:gd name="adj2" fmla="val 8730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a:solidFill>
                  <a:schemeClr val="tx1"/>
                </a:solidFill>
              </a:rPr>
              <a:t>Grid shows the list of </a:t>
            </a:r>
            <a:r>
              <a:rPr lang="en-IN" sz="1200" dirty="0" smtClean="0">
                <a:solidFill>
                  <a:schemeClr val="tx1"/>
                </a:solidFill>
              </a:rPr>
              <a:t>checklists configured for the selected department</a:t>
            </a:r>
            <a:endParaRPr lang="en-IN" sz="1200" dirty="0">
              <a:solidFill>
                <a:schemeClr val="tx1"/>
              </a:solidFill>
            </a:endParaRPr>
          </a:p>
        </p:txBody>
      </p:sp>
      <p:sp>
        <p:nvSpPr>
          <p:cNvPr id="15" name="Rounded Rectangular Callout 14"/>
          <p:cNvSpPr/>
          <p:nvPr/>
        </p:nvSpPr>
        <p:spPr bwMode="auto">
          <a:xfrm>
            <a:off x="138962" y="3642359"/>
            <a:ext cx="1833219" cy="862885"/>
          </a:xfrm>
          <a:prstGeom prst="wedgeRoundRectCallout">
            <a:avLst>
              <a:gd name="adj1" fmla="val 90333"/>
              <a:gd name="adj2" fmla="val 411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data using the Search functionality</a:t>
            </a:r>
            <a:endParaRPr lang="en-IN" sz="1200" dirty="0">
              <a:solidFill>
                <a:schemeClr val="tx1"/>
              </a:solidFill>
            </a:endParaRPr>
          </a:p>
        </p:txBody>
      </p:sp>
      <p:sp>
        <p:nvSpPr>
          <p:cNvPr id="16" name="Rounded Rectangular Callout 15"/>
          <p:cNvSpPr/>
          <p:nvPr/>
        </p:nvSpPr>
        <p:spPr bwMode="auto">
          <a:xfrm>
            <a:off x="10355606" y="1865936"/>
            <a:ext cx="1833219" cy="862885"/>
          </a:xfrm>
          <a:prstGeom prst="wedgeRoundRectCallout">
            <a:avLst>
              <a:gd name="adj1" fmla="val -114125"/>
              <a:gd name="adj2" fmla="val 70956"/>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Add/Edit panel is used to add a new checklist or edit an existing one</a:t>
            </a:r>
          </a:p>
        </p:txBody>
      </p:sp>
    </p:spTree>
    <p:extLst>
      <p:ext uri="{BB962C8B-B14F-4D97-AF65-F5344CB8AC3E}">
        <p14:creationId xmlns:p14="http://schemas.microsoft.com/office/powerpoint/2010/main" val="112216076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60872" y="1034238"/>
            <a:ext cx="6812671" cy="3680638"/>
          </a:xfrm>
          <a:prstGeom prst="rect">
            <a:avLst/>
          </a:prstGeom>
        </p:spPr>
      </p:pic>
      <p:sp>
        <p:nvSpPr>
          <p:cNvPr id="13" name="TextBox 12"/>
          <p:cNvSpPr txBox="1"/>
          <p:nvPr/>
        </p:nvSpPr>
        <p:spPr>
          <a:xfrm>
            <a:off x="2803990" y="309093"/>
            <a:ext cx="6533667"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Demand Type</a:t>
            </a:r>
          </a:p>
        </p:txBody>
      </p:sp>
      <p:sp>
        <p:nvSpPr>
          <p:cNvPr id="2" name="Rounded Rectangular Callout 1"/>
          <p:cNvSpPr/>
          <p:nvPr/>
        </p:nvSpPr>
        <p:spPr bwMode="auto">
          <a:xfrm>
            <a:off x="10157012" y="3490174"/>
            <a:ext cx="1833219" cy="862885"/>
          </a:xfrm>
          <a:prstGeom prst="wedgeRoundRectCallout">
            <a:avLst>
              <a:gd name="adj1" fmla="val -137187"/>
              <a:gd name="adj2" fmla="val -143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a:solidFill>
                  <a:schemeClr val="tx1"/>
                </a:solidFill>
              </a:rPr>
              <a:t>Grid shows the list of </a:t>
            </a:r>
            <a:r>
              <a:rPr lang="en-IN" sz="1200" dirty="0" smtClean="0">
                <a:solidFill>
                  <a:schemeClr val="tx1"/>
                </a:solidFill>
              </a:rPr>
              <a:t>Demand </a:t>
            </a:r>
            <a:r>
              <a:rPr lang="en-IN" sz="1200" dirty="0">
                <a:solidFill>
                  <a:schemeClr val="tx1"/>
                </a:solidFill>
              </a:rPr>
              <a:t>types </a:t>
            </a:r>
            <a:r>
              <a:rPr lang="en-IN" sz="1200" dirty="0" smtClean="0">
                <a:solidFill>
                  <a:schemeClr val="tx1"/>
                </a:solidFill>
              </a:rPr>
              <a:t>already configured</a:t>
            </a:r>
            <a:endParaRPr lang="en-IN" sz="1200" dirty="0">
              <a:solidFill>
                <a:schemeClr val="tx1"/>
              </a:solidFill>
            </a:endParaRPr>
          </a:p>
        </p:txBody>
      </p:sp>
      <p:sp>
        <p:nvSpPr>
          <p:cNvPr id="11" name="Rounded Rectangular Callout 10"/>
          <p:cNvSpPr/>
          <p:nvPr/>
        </p:nvSpPr>
        <p:spPr bwMode="auto">
          <a:xfrm>
            <a:off x="9935925" y="2161504"/>
            <a:ext cx="1833219" cy="862885"/>
          </a:xfrm>
          <a:prstGeom prst="wedgeRoundRectCallout">
            <a:avLst>
              <a:gd name="adj1" fmla="val -137187"/>
              <a:gd name="adj2" fmla="val -1432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Add/Edit panel is used to add a new Demand type or edit an existing one</a:t>
            </a:r>
            <a:endParaRPr lang="en-IN" sz="1200" dirty="0">
              <a:solidFill>
                <a:schemeClr val="tx1"/>
              </a:solidFill>
            </a:endParaRPr>
          </a:p>
        </p:txBody>
      </p:sp>
      <p:sp>
        <p:nvSpPr>
          <p:cNvPr id="12" name="Rounded Rectangular Callout 11"/>
          <p:cNvSpPr/>
          <p:nvPr/>
        </p:nvSpPr>
        <p:spPr bwMode="auto">
          <a:xfrm>
            <a:off x="695932" y="2985536"/>
            <a:ext cx="1833219" cy="862885"/>
          </a:xfrm>
          <a:prstGeom prst="wedgeRoundRectCallout">
            <a:avLst>
              <a:gd name="adj1" fmla="val 89729"/>
              <a:gd name="adj2" fmla="val -21791"/>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data using the Search functionality</a:t>
            </a:r>
            <a:endParaRPr lang="en-IN" sz="1200" dirty="0">
              <a:solidFill>
                <a:schemeClr val="tx1"/>
              </a:solidFill>
            </a:endParaRPr>
          </a:p>
        </p:txBody>
      </p:sp>
      <p:sp>
        <p:nvSpPr>
          <p:cNvPr id="14" name="TextBox 13"/>
          <p:cNvSpPr txBox="1"/>
          <p:nvPr/>
        </p:nvSpPr>
        <p:spPr>
          <a:xfrm>
            <a:off x="695932" y="4910036"/>
            <a:ext cx="10585961" cy="492443"/>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Master Data – Demand Type page is used to configure the Demand types. </a:t>
            </a:r>
          </a:p>
          <a:p>
            <a:pPr marL="285750" indent="-285750">
              <a:buFont typeface="Arial" panose="020B0604020202020204" pitchFamily="34" charset="0"/>
              <a:buChar char="•"/>
            </a:pPr>
            <a:r>
              <a:rPr lang="en-IN" sz="1600" dirty="0" smtClean="0"/>
              <a:t>Changes in this page has no impact on existing data. </a:t>
            </a:r>
          </a:p>
        </p:txBody>
      </p:sp>
    </p:spTree>
    <p:extLst>
      <p:ext uri="{BB962C8B-B14F-4D97-AF65-F5344CB8AC3E}">
        <p14:creationId xmlns:p14="http://schemas.microsoft.com/office/powerpoint/2010/main" val="12651125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36748" y="946972"/>
            <a:ext cx="8064209" cy="4356798"/>
          </a:xfrm>
          <a:prstGeom prst="rect">
            <a:avLst/>
          </a:prstGeom>
        </p:spPr>
      </p:pic>
      <p:sp>
        <p:nvSpPr>
          <p:cNvPr id="13" name="TextBox 12"/>
          <p:cNvSpPr txBox="1"/>
          <p:nvPr/>
        </p:nvSpPr>
        <p:spPr>
          <a:xfrm>
            <a:off x="2221729" y="309093"/>
            <a:ext cx="8094248" cy="553998"/>
          </a:xfrm>
          <a:prstGeom prst="rect">
            <a:avLst/>
          </a:prstGeom>
          <a:solidFill>
            <a:schemeClr val="bg2">
              <a:lumMod val="40000"/>
              <a:lumOff val="60000"/>
            </a:schemeClr>
          </a:solidFill>
        </p:spPr>
        <p:txBody>
          <a:bodyPr wrap="square" lIns="0" tIns="0" rIns="0" bIns="0" rtlCol="0">
            <a:spAutoFit/>
          </a:bodyPr>
          <a:lstStyle/>
          <a:p>
            <a:pPr algn="ctr"/>
            <a:r>
              <a:rPr lang="en-IN" sz="3600" b="1" spc="-70" dirty="0" smtClean="0">
                <a:gradFill>
                  <a:gsLst>
                    <a:gs pos="2917">
                      <a:schemeClr val="bg2"/>
                    </a:gs>
                    <a:gs pos="95000">
                      <a:schemeClr val="bg2"/>
                    </a:gs>
                  </a:gsLst>
                  <a:lin ang="5400000" scaled="0"/>
                </a:gradFill>
              </a:rPr>
              <a:t>Department</a:t>
            </a:r>
          </a:p>
        </p:txBody>
      </p:sp>
      <p:sp>
        <p:nvSpPr>
          <p:cNvPr id="14" name="TextBox 13"/>
          <p:cNvSpPr txBox="1"/>
          <p:nvPr/>
        </p:nvSpPr>
        <p:spPr>
          <a:xfrm>
            <a:off x="625641" y="5579643"/>
            <a:ext cx="10585961" cy="738664"/>
          </a:xfrm>
          <a:prstGeom prst="rect">
            <a:avLst/>
          </a:prstGeom>
          <a:noFill/>
          <a:ln>
            <a:solidFill>
              <a:schemeClr val="tx1"/>
            </a:solidFill>
          </a:ln>
        </p:spPr>
        <p:txBody>
          <a:bodyPr wrap="square" lIns="0" tIns="0" rIns="0" bIns="0" rtlCol="0">
            <a:spAutoFit/>
          </a:bodyPr>
          <a:lstStyle/>
          <a:p>
            <a:pPr marL="285750" indent="-285750">
              <a:buFont typeface="Arial" panose="020B0604020202020204" pitchFamily="34" charset="0"/>
              <a:buChar char="•"/>
            </a:pPr>
            <a:r>
              <a:rPr lang="en-IN" sz="1600" dirty="0" smtClean="0"/>
              <a:t>Master Data – Department page is used to manage the list of departments shown in the application.</a:t>
            </a:r>
          </a:p>
          <a:p>
            <a:pPr marL="285750" indent="-285750">
              <a:buFont typeface="Arial" panose="020B0604020202020204" pitchFamily="34" charset="0"/>
              <a:buChar char="•"/>
            </a:pPr>
            <a:r>
              <a:rPr lang="en-IN" sz="1600" dirty="0" smtClean="0"/>
              <a:t>Only active departments are shown across all applicable modules</a:t>
            </a:r>
          </a:p>
          <a:p>
            <a:pPr marL="285750" indent="-285750">
              <a:buFont typeface="Arial" panose="020B0604020202020204" pitchFamily="34" charset="0"/>
              <a:buChar char="•"/>
            </a:pPr>
            <a:r>
              <a:rPr lang="en-IN" sz="1600" dirty="0" smtClean="0"/>
              <a:t>Changes in this page has no impact on existing data. </a:t>
            </a:r>
          </a:p>
        </p:txBody>
      </p:sp>
      <p:sp>
        <p:nvSpPr>
          <p:cNvPr id="12" name="Rounded Rectangular Callout 11"/>
          <p:cNvSpPr/>
          <p:nvPr/>
        </p:nvSpPr>
        <p:spPr bwMode="auto">
          <a:xfrm>
            <a:off x="97412" y="3305817"/>
            <a:ext cx="1833219" cy="862885"/>
          </a:xfrm>
          <a:prstGeom prst="wedgeRoundRectCallout">
            <a:avLst>
              <a:gd name="adj1" fmla="val 83946"/>
              <a:gd name="adj2" fmla="val 54999"/>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filter data using the Search functionality</a:t>
            </a:r>
            <a:endParaRPr lang="en-IN" sz="1200" dirty="0">
              <a:solidFill>
                <a:schemeClr val="tx1"/>
              </a:solidFill>
            </a:endParaRPr>
          </a:p>
        </p:txBody>
      </p:sp>
      <p:sp>
        <p:nvSpPr>
          <p:cNvPr id="2" name="Rounded Rectangular Callout 1"/>
          <p:cNvSpPr/>
          <p:nvPr/>
        </p:nvSpPr>
        <p:spPr bwMode="auto">
          <a:xfrm>
            <a:off x="106466" y="4352097"/>
            <a:ext cx="1833219" cy="862885"/>
          </a:xfrm>
          <a:prstGeom prst="wedgeRoundRectCallout">
            <a:avLst>
              <a:gd name="adj1" fmla="val 78495"/>
              <a:gd name="adj2" fmla="val 35125"/>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a:solidFill>
                  <a:schemeClr val="tx1"/>
                </a:solidFill>
              </a:rPr>
              <a:t>Grid shows the list of </a:t>
            </a:r>
            <a:r>
              <a:rPr lang="en-IN" sz="1200" dirty="0" smtClean="0">
                <a:solidFill>
                  <a:schemeClr val="tx1"/>
                </a:solidFill>
              </a:rPr>
              <a:t>departments already configured</a:t>
            </a:r>
            <a:endParaRPr lang="en-IN" sz="1200" dirty="0">
              <a:solidFill>
                <a:schemeClr val="tx1"/>
              </a:solidFill>
            </a:endParaRPr>
          </a:p>
        </p:txBody>
      </p:sp>
      <p:sp>
        <p:nvSpPr>
          <p:cNvPr id="11" name="Rounded Rectangular Callout 10"/>
          <p:cNvSpPr/>
          <p:nvPr/>
        </p:nvSpPr>
        <p:spPr bwMode="auto">
          <a:xfrm>
            <a:off x="10294993" y="1937827"/>
            <a:ext cx="1833219" cy="862885"/>
          </a:xfrm>
          <a:prstGeom prst="wedgeRoundRectCallout">
            <a:avLst>
              <a:gd name="adj1" fmla="val -120561"/>
              <a:gd name="adj2" fmla="val 57854"/>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The Add/Edit panel is used to add a new department or edit an existing one</a:t>
            </a:r>
            <a:endParaRPr lang="en-IN" sz="1200" dirty="0">
              <a:solidFill>
                <a:schemeClr val="tx1"/>
              </a:solidFill>
            </a:endParaRPr>
          </a:p>
        </p:txBody>
      </p:sp>
      <p:sp>
        <p:nvSpPr>
          <p:cNvPr id="4" name="Rectangle 3"/>
          <p:cNvSpPr/>
          <p:nvPr/>
        </p:nvSpPr>
        <p:spPr bwMode="auto">
          <a:xfrm>
            <a:off x="8656304" y="4987473"/>
            <a:ext cx="373487" cy="206062"/>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ular Callout 14"/>
          <p:cNvSpPr/>
          <p:nvPr/>
        </p:nvSpPr>
        <p:spPr bwMode="auto">
          <a:xfrm>
            <a:off x="10294992" y="3690705"/>
            <a:ext cx="1833219" cy="1322783"/>
          </a:xfrm>
          <a:prstGeom prst="wedgeRoundRectCallout">
            <a:avLst>
              <a:gd name="adj1" fmla="val -116438"/>
              <a:gd name="adj2" fmla="val 60303"/>
              <a:gd name="adj3" fmla="val 1666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IN" sz="1200" dirty="0" smtClean="0">
                <a:solidFill>
                  <a:schemeClr val="tx1"/>
                </a:solidFill>
              </a:rPr>
              <a:t>User can activate/deactivate a department by checking/ unchecking this checkbox</a:t>
            </a:r>
            <a:endParaRPr lang="en-IN" sz="1200" dirty="0">
              <a:solidFill>
                <a:schemeClr val="tx1"/>
              </a:solidFill>
            </a:endParaRPr>
          </a:p>
        </p:txBody>
      </p:sp>
    </p:spTree>
    <p:extLst>
      <p:ext uri="{BB962C8B-B14F-4D97-AF65-F5344CB8AC3E}">
        <p14:creationId xmlns:p14="http://schemas.microsoft.com/office/powerpoint/2010/main" val="24491115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Office365 Template 2012 - White Background">
  <a:themeElements>
    <a:clrScheme name="Office365 Theme">
      <a:dk1>
        <a:srgbClr val="000000"/>
      </a:dk1>
      <a:lt1>
        <a:srgbClr val="FFFFFF"/>
      </a:lt1>
      <a:dk2>
        <a:srgbClr val="EB3C00"/>
      </a:dk2>
      <a:lt2>
        <a:srgbClr val="797A7D"/>
      </a:lt2>
      <a:accent1>
        <a:srgbClr val="0072C6"/>
      </a:accent1>
      <a:accent2>
        <a:srgbClr val="FFB900"/>
      </a:accent2>
      <a:accent3>
        <a:srgbClr val="505050"/>
      </a:accent3>
      <a:accent4>
        <a:srgbClr val="969696"/>
      </a:accent4>
      <a:accent5>
        <a:srgbClr val="D2D2D2"/>
      </a:accent5>
      <a:accent6>
        <a:srgbClr val="43AFFF"/>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4E92D0E896EE94F8E612DED6E326F86" ma:contentTypeVersion="1" ma:contentTypeDescription="Create a new document." ma:contentTypeScope="" ma:versionID="f59e3f98b1b107ace641bb73779d8a37">
  <xsd:schema xmlns:xsd="http://www.w3.org/2001/XMLSchema" xmlns:xs="http://www.w3.org/2001/XMLSchema" xmlns:p="http://schemas.microsoft.com/office/2006/metadata/properties" xmlns:ns1="http://schemas.microsoft.com/sharepoint/v3" targetNamespace="http://schemas.microsoft.com/office/2006/metadata/properties" ma:root="true" ma:fieldsID="fa06d6fac6d8f3ef9a355fe6c8a09ea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3FEBB4A-8AF2-4E87-8E10-BDC34F86F9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Office365_Template_16x9_WHITE</Template>
  <TotalTime>61831</TotalTime>
  <Words>3308</Words>
  <Application>Microsoft Office PowerPoint</Application>
  <PresentationFormat>Custom</PresentationFormat>
  <Paragraphs>285</Paragraphs>
  <Slides>46</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Arial</vt:lpstr>
      <vt:lpstr>Calibri</vt:lpstr>
      <vt:lpstr>Consolas</vt:lpstr>
      <vt:lpstr>Segoe UI</vt:lpstr>
      <vt:lpstr>Segoe UI Light</vt:lpstr>
      <vt:lpstr>Wingdings</vt:lpstr>
      <vt:lpstr>5-30055_Office365 Template 2012 - 16x9 - White Background</vt:lpstr>
      <vt:lpstr>5-30055_Office365 Template 2012 - 16x9 - Colored Accent Slides</vt:lpstr>
      <vt:lpstr>1_Office365 Template 2012 -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Verma G</dc:creator>
  <cp:lastModifiedBy>Dipankar Pal</cp:lastModifiedBy>
  <cp:revision>1004</cp:revision>
  <dcterms:created xsi:type="dcterms:W3CDTF">2013-03-13T17:04:34Z</dcterms:created>
  <dcterms:modified xsi:type="dcterms:W3CDTF">2017-02-13T07:05:13Z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0x01010094E92D0E896EE94F8E612DED6E326F86</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